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88" r:id="rId3"/>
    <p:sldId id="287" r:id="rId4"/>
    <p:sldId id="280" r:id="rId5"/>
    <p:sldId id="259" r:id="rId6"/>
    <p:sldId id="261" r:id="rId7"/>
    <p:sldId id="262" r:id="rId8"/>
    <p:sldId id="263" r:id="rId9"/>
    <p:sldId id="264" r:id="rId10"/>
    <p:sldId id="265" r:id="rId11"/>
    <p:sldId id="266" r:id="rId12"/>
    <p:sldId id="289" r:id="rId13"/>
    <p:sldId id="290" r:id="rId14"/>
    <p:sldId id="267" r:id="rId15"/>
    <p:sldId id="268" r:id="rId16"/>
    <p:sldId id="291" r:id="rId17"/>
    <p:sldId id="269" r:id="rId18"/>
    <p:sldId id="270" r:id="rId19"/>
    <p:sldId id="271" r:id="rId20"/>
    <p:sldId id="272" r:id="rId21"/>
    <p:sldId id="273"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BF0"/>
    <a:srgbClr val="FFB3DE"/>
    <a:srgbClr val="00FCED"/>
    <a:srgbClr val="6D8CA4"/>
    <a:srgbClr val="FF54FF"/>
    <a:srgbClr val="9437FF"/>
    <a:srgbClr val="D4F4C8"/>
    <a:srgbClr val="BFE8D3"/>
    <a:srgbClr val="B8E0EA"/>
    <a:srgbClr val="C7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74499"/>
  </p:normalViewPr>
  <p:slideViewPr>
    <p:cSldViewPr snapToGrid="0">
      <p:cViewPr varScale="1">
        <p:scale>
          <a:sx n="75" d="100"/>
          <a:sy n="75" d="100"/>
        </p:scale>
        <p:origin x="864" y="36"/>
      </p:cViewPr>
      <p:guideLst/>
    </p:cSldViewPr>
  </p:slideViewPr>
  <p:notesTextViewPr>
    <p:cViewPr>
      <p:scale>
        <a:sx n="1" d="1"/>
        <a:sy n="1" d="1"/>
      </p:scale>
      <p:origin x="0" y="0"/>
    </p:cViewPr>
  </p:notesTextViewPr>
  <p:notesViewPr>
    <p:cSldViewPr snapToGrid="0">
      <p:cViewPr varScale="1">
        <p:scale>
          <a:sx n="77" d="100"/>
          <a:sy n="77" d="100"/>
        </p:scale>
        <p:origin x="281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c:v>
                </c:pt>
              </c:strCache>
            </c:strRef>
          </c:tx>
          <c:spPr>
            <a:solidFill>
              <a:srgbClr val="FFB3DE"/>
            </a:solidFill>
          </c:spPr>
          <c:dPt>
            <c:idx val="0"/>
            <c:bubble3D val="0"/>
            <c:spPr>
              <a:solidFill>
                <a:srgbClr val="FFB3DE"/>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9C-2744-8F85-4C06154F61CC}"/>
              </c:ext>
            </c:extLst>
          </c:dPt>
          <c:dPt>
            <c:idx val="1"/>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09C-2744-8F85-4C06154F61CC}"/>
              </c:ext>
            </c:extLst>
          </c:dPt>
          <c:dPt>
            <c:idx val="2"/>
            <c:bubble3D val="0"/>
            <c:spPr>
              <a:solidFill>
                <a:srgbClr val="FFB3DE"/>
              </a:solidFill>
              <a:ln w="25400">
                <a:solidFill>
                  <a:schemeClr val="lt1"/>
                </a:solidFill>
              </a:ln>
              <a:effectLst/>
              <a:sp3d contourW="25400">
                <a:contourClr>
                  <a:schemeClr val="lt1"/>
                </a:contourClr>
              </a:sp3d>
            </c:spPr>
            <c:extLst>
              <c:ext xmlns:c16="http://schemas.microsoft.com/office/drawing/2014/chart" uri="{C3380CC4-5D6E-409C-BE32-E72D297353CC}">
                <c16:uniqueId val="{00000005-CF02-B240-9095-2FE150310771}"/>
              </c:ext>
            </c:extLst>
          </c:dPt>
          <c:dPt>
            <c:idx val="3"/>
            <c:bubble3D val="0"/>
            <c:spPr>
              <a:solidFill>
                <a:srgbClr val="FFB3DE"/>
              </a:solidFill>
              <a:ln w="25400">
                <a:solidFill>
                  <a:schemeClr val="lt1"/>
                </a:solidFill>
              </a:ln>
              <a:effectLst/>
              <a:sp3d contourW="25400">
                <a:contourClr>
                  <a:schemeClr val="lt1"/>
                </a:contourClr>
              </a:sp3d>
            </c:spPr>
            <c:extLst>
              <c:ext xmlns:c16="http://schemas.microsoft.com/office/drawing/2014/chart" uri="{C3380CC4-5D6E-409C-BE32-E72D297353CC}">
                <c16:uniqueId val="{00000007-CF02-B240-9095-2FE150310771}"/>
              </c:ext>
            </c:extLst>
          </c:dPt>
          <c:cat>
            <c:strRef>
              <c:f>Foglio1!$A$2:$A$5</c:f>
              <c:strCache>
                <c:ptCount val="2"/>
                <c:pt idx="0">
                  <c:v>women</c:v>
                </c:pt>
                <c:pt idx="1">
                  <c:v>men</c:v>
                </c:pt>
              </c:strCache>
            </c:strRef>
          </c:cat>
          <c:val>
            <c:numRef>
              <c:f>Foglio1!$B$2:$B$5</c:f>
              <c:numCache>
                <c:formatCode>General</c:formatCode>
                <c:ptCount val="4"/>
                <c:pt idx="0">
                  <c:v>60.1</c:v>
                </c:pt>
                <c:pt idx="1">
                  <c:v>39.9</c:v>
                </c:pt>
              </c:numCache>
            </c:numRef>
          </c:val>
          <c:extLst>
            <c:ext xmlns:c16="http://schemas.microsoft.com/office/drawing/2014/chart" uri="{C3380CC4-5D6E-409C-BE32-E72D297353CC}">
              <c16:uniqueId val="{00000000-409C-2744-8F85-4C06154F61C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01165440688517E-2"/>
          <c:y val="3.9253539091869037E-2"/>
          <c:w val="0.90090536080040173"/>
          <c:h val="0.61703768708566553"/>
        </c:manualLayout>
      </c:layout>
      <c:barChart>
        <c:barDir val="col"/>
        <c:grouping val="clustered"/>
        <c:varyColors val="0"/>
        <c:ser>
          <c:idx val="0"/>
          <c:order val="0"/>
          <c:tx>
            <c:strRef>
              <c:f>Foglio1!$B$1</c:f>
              <c:strCache>
                <c:ptCount val="1"/>
                <c:pt idx="0">
                  <c:v>Women</c:v>
                </c:pt>
              </c:strCache>
            </c:strRef>
          </c:tx>
          <c:spPr>
            <a:solidFill>
              <a:srgbClr val="FFB3DE"/>
            </a:solidFill>
            <a:ln>
              <a:noFill/>
            </a:ln>
            <a:effectLst/>
          </c:spPr>
          <c:invertIfNegative val="0"/>
          <c:cat>
            <c:strRef>
              <c:f>Foglio1!$A$2:$A$6</c:f>
              <c:strCache>
                <c:ptCount val="5"/>
                <c:pt idx="0">
                  <c:v>Mobility</c:v>
                </c:pt>
                <c:pt idx="1">
                  <c:v>Self care</c:v>
                </c:pt>
                <c:pt idx="2">
                  <c:v>Usual activities </c:v>
                </c:pt>
                <c:pt idx="3">
                  <c:v>Pain/discomfort</c:v>
                </c:pt>
                <c:pt idx="4">
                  <c:v>Anxiety/depression</c:v>
                </c:pt>
              </c:strCache>
            </c:strRef>
          </c:cat>
          <c:val>
            <c:numRef>
              <c:f>Foglio1!$B$2:$B$6</c:f>
              <c:numCache>
                <c:formatCode>General</c:formatCode>
                <c:ptCount val="5"/>
                <c:pt idx="0">
                  <c:v>65.900000000000006</c:v>
                </c:pt>
                <c:pt idx="1">
                  <c:v>83.3</c:v>
                </c:pt>
                <c:pt idx="2">
                  <c:v>61.9</c:v>
                </c:pt>
                <c:pt idx="3">
                  <c:v>52.4</c:v>
                </c:pt>
                <c:pt idx="4">
                  <c:v>41.3</c:v>
                </c:pt>
              </c:numCache>
            </c:numRef>
          </c:val>
          <c:extLst>
            <c:ext xmlns:c16="http://schemas.microsoft.com/office/drawing/2014/chart" uri="{C3380CC4-5D6E-409C-BE32-E72D297353CC}">
              <c16:uniqueId val="{00000000-338F-244D-B8D9-C6D6ED0E30A9}"/>
            </c:ext>
          </c:extLst>
        </c:ser>
        <c:ser>
          <c:idx val="1"/>
          <c:order val="1"/>
          <c:tx>
            <c:strRef>
              <c:f>Foglio1!$C$1</c:f>
              <c:strCache>
                <c:ptCount val="1"/>
                <c:pt idx="0">
                  <c:v>Men</c:v>
                </c:pt>
              </c:strCache>
            </c:strRef>
          </c:tx>
          <c:spPr>
            <a:solidFill>
              <a:srgbClr val="C2DBF0"/>
            </a:solidFill>
            <a:ln>
              <a:noFill/>
            </a:ln>
            <a:effectLst/>
          </c:spPr>
          <c:invertIfNegative val="0"/>
          <c:cat>
            <c:strRef>
              <c:f>Foglio1!$A$2:$A$6</c:f>
              <c:strCache>
                <c:ptCount val="5"/>
                <c:pt idx="0">
                  <c:v>Mobility</c:v>
                </c:pt>
                <c:pt idx="1">
                  <c:v>Self care</c:v>
                </c:pt>
                <c:pt idx="2">
                  <c:v>Usual activities </c:v>
                </c:pt>
                <c:pt idx="3">
                  <c:v>Pain/discomfort</c:v>
                </c:pt>
                <c:pt idx="4">
                  <c:v>Anxiety/depression</c:v>
                </c:pt>
              </c:strCache>
            </c:strRef>
          </c:cat>
          <c:val>
            <c:numRef>
              <c:f>Foglio1!$C$2:$C$6</c:f>
              <c:numCache>
                <c:formatCode>General</c:formatCode>
                <c:ptCount val="5"/>
                <c:pt idx="0">
                  <c:v>84</c:v>
                </c:pt>
                <c:pt idx="1">
                  <c:v>95.1</c:v>
                </c:pt>
                <c:pt idx="2">
                  <c:v>72.8</c:v>
                </c:pt>
                <c:pt idx="3">
                  <c:v>67.900000000000006</c:v>
                </c:pt>
                <c:pt idx="4">
                  <c:v>58</c:v>
                </c:pt>
              </c:numCache>
            </c:numRef>
          </c:val>
          <c:extLst>
            <c:ext xmlns:c16="http://schemas.microsoft.com/office/drawing/2014/chart" uri="{C3380CC4-5D6E-409C-BE32-E72D297353CC}">
              <c16:uniqueId val="{00000001-338F-244D-B8D9-C6D6ED0E30A9}"/>
            </c:ext>
          </c:extLst>
        </c:ser>
        <c:dLbls>
          <c:showLegendKey val="0"/>
          <c:showVal val="0"/>
          <c:showCatName val="0"/>
          <c:showSerName val="0"/>
          <c:showPercent val="0"/>
          <c:showBubbleSize val="0"/>
        </c:dLbls>
        <c:gapWidth val="219"/>
        <c:overlap val="-27"/>
        <c:axId val="412294080"/>
        <c:axId val="43438271"/>
      </c:barChart>
      <c:catAx>
        <c:axId val="41229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438271"/>
        <c:crosses val="autoZero"/>
        <c:auto val="1"/>
        <c:lblAlgn val="ctr"/>
        <c:lblOffset val="100"/>
        <c:noMultiLvlLbl val="0"/>
      </c:catAx>
      <c:valAx>
        <c:axId val="43438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1229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7504175925085"/>
          <c:y val="0.10296630118352902"/>
          <c:w val="0.82275814926426627"/>
          <c:h val="0.67391505400039053"/>
        </c:manualLayout>
      </c:layout>
      <c:barChart>
        <c:barDir val="col"/>
        <c:grouping val="clustered"/>
        <c:varyColors val="0"/>
        <c:ser>
          <c:idx val="0"/>
          <c:order val="0"/>
          <c:tx>
            <c:strRef>
              <c:f>Foglio1!$B$1</c:f>
              <c:strCache>
                <c:ptCount val="1"/>
                <c:pt idx="0">
                  <c:v>Women </c:v>
                </c:pt>
              </c:strCache>
            </c:strRef>
          </c:tx>
          <c:spPr>
            <a:solidFill>
              <a:srgbClr val="FFB3DE"/>
            </a:solidFill>
            <a:ln>
              <a:noFill/>
            </a:ln>
            <a:effectLst/>
          </c:spPr>
          <c:invertIfNegative val="0"/>
          <c:cat>
            <c:strRef>
              <c:f>Foglio1!$A$2:$A$3</c:f>
              <c:strCache>
                <c:ptCount val="2"/>
                <c:pt idx="0">
                  <c:v>Physical limitation</c:v>
                </c:pt>
                <c:pt idx="1">
                  <c:v>Angina Stability</c:v>
                </c:pt>
              </c:strCache>
            </c:strRef>
          </c:cat>
          <c:val>
            <c:numRef>
              <c:f>Foglio1!$B$2:$B$3</c:f>
              <c:numCache>
                <c:formatCode>General</c:formatCode>
                <c:ptCount val="2"/>
                <c:pt idx="0">
                  <c:v>63.89</c:v>
                </c:pt>
                <c:pt idx="1">
                  <c:v>60</c:v>
                </c:pt>
              </c:numCache>
            </c:numRef>
          </c:val>
          <c:extLst>
            <c:ext xmlns:c16="http://schemas.microsoft.com/office/drawing/2014/chart" uri="{C3380CC4-5D6E-409C-BE32-E72D297353CC}">
              <c16:uniqueId val="{00000000-87D1-4DA3-AC40-5D986C64D656}"/>
            </c:ext>
          </c:extLst>
        </c:ser>
        <c:ser>
          <c:idx val="1"/>
          <c:order val="1"/>
          <c:tx>
            <c:strRef>
              <c:f>Foglio1!$C$1</c:f>
              <c:strCache>
                <c:ptCount val="1"/>
                <c:pt idx="0">
                  <c:v>Men</c:v>
                </c:pt>
              </c:strCache>
            </c:strRef>
          </c:tx>
          <c:spPr>
            <a:solidFill>
              <a:schemeClr val="accent5">
                <a:lumMod val="60000"/>
                <a:lumOff val="40000"/>
              </a:schemeClr>
            </a:solidFill>
            <a:ln>
              <a:noFill/>
            </a:ln>
            <a:effectLst/>
          </c:spPr>
          <c:invertIfNegative val="0"/>
          <c:cat>
            <c:strRef>
              <c:f>Foglio1!$A$2:$A$3</c:f>
              <c:strCache>
                <c:ptCount val="2"/>
                <c:pt idx="0">
                  <c:v>Physical limitation</c:v>
                </c:pt>
                <c:pt idx="1">
                  <c:v>Angina Stability</c:v>
                </c:pt>
              </c:strCache>
            </c:strRef>
          </c:cat>
          <c:val>
            <c:numRef>
              <c:f>Foglio1!$C$2:$C$3</c:f>
              <c:numCache>
                <c:formatCode>General</c:formatCode>
                <c:ptCount val="2"/>
                <c:pt idx="0">
                  <c:v>75</c:v>
                </c:pt>
                <c:pt idx="1">
                  <c:v>70</c:v>
                </c:pt>
              </c:numCache>
            </c:numRef>
          </c:val>
          <c:extLst>
            <c:ext xmlns:c16="http://schemas.microsoft.com/office/drawing/2014/chart" uri="{C3380CC4-5D6E-409C-BE32-E72D297353CC}">
              <c16:uniqueId val="{00000001-87D1-4DA3-AC40-5D986C64D656}"/>
            </c:ext>
          </c:extLst>
        </c:ser>
        <c:dLbls>
          <c:showLegendKey val="0"/>
          <c:showVal val="0"/>
          <c:showCatName val="0"/>
          <c:showSerName val="0"/>
          <c:showPercent val="0"/>
          <c:showBubbleSize val="0"/>
        </c:dLbls>
        <c:gapWidth val="219"/>
        <c:overlap val="-27"/>
        <c:axId val="2060694704"/>
        <c:axId val="2060696432"/>
      </c:barChart>
      <c:catAx>
        <c:axId val="20606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060696432"/>
        <c:crosses val="autoZero"/>
        <c:auto val="1"/>
        <c:lblAlgn val="ctr"/>
        <c:lblOffset val="100"/>
        <c:noMultiLvlLbl val="0"/>
      </c:catAx>
      <c:valAx>
        <c:axId val="206069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06069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59046397417831E-2"/>
          <c:y val="6.795190901565254E-2"/>
          <c:w val="0.90155419312417273"/>
          <c:h val="0.58575502962934789"/>
        </c:manualLayout>
      </c:layout>
      <c:barChart>
        <c:barDir val="col"/>
        <c:grouping val="clustered"/>
        <c:varyColors val="0"/>
        <c:ser>
          <c:idx val="0"/>
          <c:order val="0"/>
          <c:tx>
            <c:strRef>
              <c:f>Foglio1!$B$1</c:f>
              <c:strCache>
                <c:ptCount val="1"/>
                <c:pt idx="0">
                  <c:v>Moderate + W</c:v>
                </c:pt>
              </c:strCache>
            </c:strRef>
          </c:tx>
          <c:spPr>
            <a:solidFill>
              <a:srgbClr val="FFB3DE"/>
            </a:solidFill>
            <a:ln>
              <a:noFill/>
            </a:ln>
            <a:effectLst/>
          </c:spPr>
          <c:invertIfNegative val="0"/>
          <c:cat>
            <c:strRef>
              <c:f>Foglio1!$A$2:$A$6</c:f>
              <c:strCache>
                <c:ptCount val="5"/>
                <c:pt idx="0">
                  <c:v>mobility </c:v>
                </c:pt>
                <c:pt idx="1">
                  <c:v>Self care</c:v>
                </c:pt>
                <c:pt idx="2">
                  <c:v>Usual activities</c:v>
                </c:pt>
                <c:pt idx="3">
                  <c:v>Pain discomfort</c:v>
                </c:pt>
                <c:pt idx="4">
                  <c:v>Anxiety/depression </c:v>
                </c:pt>
              </c:strCache>
            </c:strRef>
          </c:cat>
          <c:val>
            <c:numRef>
              <c:f>Foglio1!$B$2:$B$6</c:f>
              <c:numCache>
                <c:formatCode>General</c:formatCode>
                <c:ptCount val="5"/>
                <c:pt idx="0">
                  <c:v>26.5</c:v>
                </c:pt>
                <c:pt idx="1">
                  <c:v>9.4</c:v>
                </c:pt>
                <c:pt idx="2">
                  <c:v>33.6</c:v>
                </c:pt>
                <c:pt idx="3">
                  <c:v>61.7</c:v>
                </c:pt>
                <c:pt idx="4">
                  <c:v>43</c:v>
                </c:pt>
              </c:numCache>
            </c:numRef>
          </c:val>
          <c:extLst>
            <c:ext xmlns:c16="http://schemas.microsoft.com/office/drawing/2014/chart" uri="{C3380CC4-5D6E-409C-BE32-E72D297353CC}">
              <c16:uniqueId val="{00000000-AAE4-44A5-8D6D-151A356A569E}"/>
            </c:ext>
          </c:extLst>
        </c:ser>
        <c:ser>
          <c:idx val="1"/>
          <c:order val="1"/>
          <c:tx>
            <c:strRef>
              <c:f>Foglio1!$C$1</c:f>
              <c:strCache>
                <c:ptCount val="1"/>
                <c:pt idx="0">
                  <c:v>Moderate +2</c:v>
                </c:pt>
              </c:strCache>
            </c:strRef>
          </c:tx>
          <c:spPr>
            <a:solidFill>
              <a:schemeClr val="accent5">
                <a:lumMod val="60000"/>
                <a:lumOff val="40000"/>
              </a:schemeClr>
            </a:solidFill>
            <a:ln>
              <a:noFill/>
            </a:ln>
            <a:effectLst/>
          </c:spPr>
          <c:invertIfNegative val="0"/>
          <c:cat>
            <c:strRef>
              <c:f>Foglio1!$A$2:$A$6</c:f>
              <c:strCache>
                <c:ptCount val="5"/>
                <c:pt idx="0">
                  <c:v>mobility </c:v>
                </c:pt>
                <c:pt idx="1">
                  <c:v>Self care</c:v>
                </c:pt>
                <c:pt idx="2">
                  <c:v>Usual activities</c:v>
                </c:pt>
                <c:pt idx="3">
                  <c:v>Pain discomfort</c:v>
                </c:pt>
                <c:pt idx="4">
                  <c:v>Anxiety/depression </c:v>
                </c:pt>
              </c:strCache>
            </c:strRef>
          </c:cat>
          <c:val>
            <c:numRef>
              <c:f>Foglio1!$C$2:$C$6</c:f>
              <c:numCache>
                <c:formatCode>General</c:formatCode>
                <c:ptCount val="5"/>
                <c:pt idx="0">
                  <c:v>14.2</c:v>
                </c:pt>
                <c:pt idx="1">
                  <c:v>0</c:v>
                </c:pt>
                <c:pt idx="2">
                  <c:v>18.8</c:v>
                </c:pt>
                <c:pt idx="3">
                  <c:v>55.3</c:v>
                </c:pt>
                <c:pt idx="4">
                  <c:v>18.899999999999999</c:v>
                </c:pt>
              </c:numCache>
            </c:numRef>
          </c:val>
          <c:extLst>
            <c:ext xmlns:c16="http://schemas.microsoft.com/office/drawing/2014/chart" uri="{C3380CC4-5D6E-409C-BE32-E72D297353CC}">
              <c16:uniqueId val="{00000001-AAE4-44A5-8D6D-151A356A569E}"/>
            </c:ext>
          </c:extLst>
        </c:ser>
        <c:dLbls>
          <c:showLegendKey val="0"/>
          <c:showVal val="0"/>
          <c:showCatName val="0"/>
          <c:showSerName val="0"/>
          <c:showPercent val="0"/>
          <c:showBubbleSize val="0"/>
        </c:dLbls>
        <c:gapWidth val="219"/>
        <c:overlap val="-27"/>
        <c:axId val="2019430416"/>
        <c:axId val="1491133375"/>
      </c:barChart>
      <c:catAx>
        <c:axId val="20194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91133375"/>
        <c:crosses val="autoZero"/>
        <c:auto val="1"/>
        <c:lblAlgn val="ctr"/>
        <c:lblOffset val="100"/>
        <c:noMultiLvlLbl val="0"/>
      </c:catAx>
      <c:valAx>
        <c:axId val="14911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019430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B74-864C-85B4-F0801BBEFD8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B74-864C-85B4-F0801BBEFD8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B74-864C-85B4-F0801BBEFD8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B74-864C-85B4-F0801BBEFD8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B74-864C-85B4-F0801BBEFD8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B74-864C-85B4-F0801BBEFD8D}"/>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a:t>CMD
22,5%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B74-864C-85B4-F0801BBEFD8D}"/>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50C6F12-C17D-AE4C-ABB6-84D2C1100699}" type="CATEGORYNAME">
                      <a:rPr lang="en-US"/>
                      <a:pPr>
                        <a:defRPr>
                          <a:solidFill>
                            <a:schemeClr val="accent1"/>
                          </a:solidFill>
                        </a:defRPr>
                      </a:pPr>
                      <a:t>[NOME CATEGORIA]</a:t>
                    </a:fld>
                    <a:r>
                      <a:rPr lang="en-US" baseline="0"/>
                      <a:t>
21,6%</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74-864C-85B4-F0801BBEFD8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1B74-864C-85B4-F0801BBEFD8D}"/>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t>CMD+VSA</a:t>
                    </a:r>
                    <a:r>
                      <a:rPr lang="en-US" baseline="0" dirty="0"/>
                      <a:t>
</a:t>
                    </a:r>
                    <a:fld id="{A70E2FA1-AA4D-574D-B4EC-B7101FE5CC9A}" type="PERCENTAGE">
                      <a:rPr lang="en-US" baseline="0"/>
                      <a:pPr>
                        <a:defRPr>
                          <a:solidFill>
                            <a:schemeClr val="accent1"/>
                          </a:solidFill>
                        </a:defRPr>
                      </a:pPr>
                      <a:t>[PERCENTUALE]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B74-864C-85B4-F0801BBEFD8D}"/>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err="1"/>
                      <a:t>CMD+Microvascular</a:t>
                    </a:r>
                    <a:r>
                      <a:rPr lang="en-US" dirty="0"/>
                      <a:t> spasm</a:t>
                    </a:r>
                    <a:r>
                      <a:rPr lang="en-US" baseline="0" dirty="0"/>
                      <a:t>
3,8%</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B74-864C-85B4-F0801BBEFD8D}"/>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621B5B3-25BE-8F47-9DAE-FB7AD00B3A79}" type="CATEGORYNAME">
                      <a:rPr lang="en-US"/>
                      <a:pPr>
                        <a:defRPr>
                          <a:solidFill>
                            <a:schemeClr val="accent1"/>
                          </a:solidFill>
                        </a:defRPr>
                      </a:pPr>
                      <a:t>[NOME CATEGORIA]</a:t>
                    </a:fld>
                    <a:r>
                      <a:rPr lang="en-US" baseline="0"/>
                      <a:t>
21,1%</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B74-864C-85B4-F0801BBEFD8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Foglio1!$A$2:$A$7</c:f>
              <c:strCache>
                <c:ptCount val="6"/>
                <c:pt idx="0">
                  <c:v>CMD </c:v>
                </c:pt>
                <c:pt idx="1">
                  <c:v>VSA</c:v>
                </c:pt>
                <c:pt idx="2">
                  <c:v>Microvascular spasm</c:v>
                </c:pt>
                <c:pt idx="3">
                  <c:v>Mixed endotype 1</c:v>
                </c:pt>
                <c:pt idx="4">
                  <c:v>Mixed endotype 2</c:v>
                </c:pt>
                <c:pt idx="5">
                  <c:v>Non cardiac chest pain </c:v>
                </c:pt>
              </c:strCache>
            </c:strRef>
          </c:cat>
          <c:val>
            <c:numRef>
              <c:f>Foglio1!$B$2:$B$7</c:f>
              <c:numCache>
                <c:formatCode>General</c:formatCode>
                <c:ptCount val="6"/>
                <c:pt idx="0">
                  <c:v>22.5</c:v>
                </c:pt>
                <c:pt idx="1">
                  <c:v>21.6</c:v>
                </c:pt>
                <c:pt idx="2">
                  <c:v>15</c:v>
                </c:pt>
                <c:pt idx="3">
                  <c:v>16</c:v>
                </c:pt>
                <c:pt idx="4">
                  <c:v>3.8</c:v>
                </c:pt>
                <c:pt idx="5">
                  <c:v>21.1</c:v>
                </c:pt>
              </c:numCache>
            </c:numRef>
          </c:val>
          <c:extLst>
            <c:ext xmlns:c16="http://schemas.microsoft.com/office/drawing/2014/chart" uri="{C3380CC4-5D6E-409C-BE32-E72D297353CC}">
              <c16:uniqueId val="{00000000-1B74-864C-85B4-F0801BBEFD8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B74-864C-85B4-F0801BBEFD8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B74-864C-85B4-F0801BBEFD8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B74-864C-85B4-F0801BBEFD8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B74-864C-85B4-F0801BBEFD8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B74-864C-85B4-F0801BBEFD8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B74-864C-85B4-F0801BBEFD8D}"/>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a:t>CMD
22,5%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B74-864C-85B4-F0801BBEFD8D}"/>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50C6F12-C17D-AE4C-ABB6-84D2C1100699}" type="CATEGORYNAME">
                      <a:rPr lang="en-US"/>
                      <a:pPr>
                        <a:defRPr>
                          <a:solidFill>
                            <a:schemeClr val="accent1"/>
                          </a:solidFill>
                        </a:defRPr>
                      </a:pPr>
                      <a:t>[NOME CATEGORIA]</a:t>
                    </a:fld>
                    <a:r>
                      <a:rPr lang="en-US" baseline="0"/>
                      <a:t>
21,6%</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74-864C-85B4-F0801BBEFD8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1B74-864C-85B4-F0801BBEFD8D}"/>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t>CMD+VSA</a:t>
                    </a:r>
                    <a:r>
                      <a:rPr lang="en-US" baseline="0" dirty="0"/>
                      <a:t>
</a:t>
                    </a:r>
                    <a:fld id="{A70E2FA1-AA4D-574D-B4EC-B7101FE5CC9A}" type="PERCENTAGE">
                      <a:rPr lang="en-US" baseline="0"/>
                      <a:pPr>
                        <a:defRPr>
                          <a:solidFill>
                            <a:schemeClr val="accent1"/>
                          </a:solidFill>
                        </a:defRPr>
                      </a:pPr>
                      <a:t>[PERCENTUALE]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B74-864C-85B4-F0801BBEFD8D}"/>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err="1"/>
                      <a:t>CMD+Microvascular</a:t>
                    </a:r>
                    <a:r>
                      <a:rPr lang="en-US" dirty="0"/>
                      <a:t> spasm</a:t>
                    </a:r>
                    <a:r>
                      <a:rPr lang="en-US" baseline="0" dirty="0"/>
                      <a:t>
3,8%</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B74-864C-85B4-F0801BBEFD8D}"/>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621B5B3-25BE-8F47-9DAE-FB7AD00B3A79}" type="CATEGORYNAME">
                      <a:rPr lang="en-US"/>
                      <a:pPr>
                        <a:defRPr>
                          <a:solidFill>
                            <a:schemeClr val="accent1"/>
                          </a:solidFill>
                        </a:defRPr>
                      </a:pPr>
                      <a:t>[NOME CATEGORIA]</a:t>
                    </a:fld>
                    <a:r>
                      <a:rPr lang="en-US" baseline="0"/>
                      <a:t>
21,1%</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B74-864C-85B4-F0801BBEFD8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Foglio1!$A$2:$A$7</c:f>
              <c:strCache>
                <c:ptCount val="6"/>
                <c:pt idx="0">
                  <c:v>CMD </c:v>
                </c:pt>
                <c:pt idx="1">
                  <c:v>VSA</c:v>
                </c:pt>
                <c:pt idx="2">
                  <c:v>Microvascular spasm</c:v>
                </c:pt>
                <c:pt idx="3">
                  <c:v>Mixed endotype 1</c:v>
                </c:pt>
                <c:pt idx="4">
                  <c:v>Mixed endotype 2</c:v>
                </c:pt>
                <c:pt idx="5">
                  <c:v>Non cardiac chest pain </c:v>
                </c:pt>
              </c:strCache>
            </c:strRef>
          </c:cat>
          <c:val>
            <c:numRef>
              <c:f>Foglio1!$B$2:$B$7</c:f>
              <c:numCache>
                <c:formatCode>General</c:formatCode>
                <c:ptCount val="6"/>
                <c:pt idx="0">
                  <c:v>22.5</c:v>
                </c:pt>
                <c:pt idx="1">
                  <c:v>21.6</c:v>
                </c:pt>
                <c:pt idx="2">
                  <c:v>15</c:v>
                </c:pt>
                <c:pt idx="3">
                  <c:v>16</c:v>
                </c:pt>
                <c:pt idx="4">
                  <c:v>3.8</c:v>
                </c:pt>
                <c:pt idx="5">
                  <c:v>21.1</c:v>
                </c:pt>
              </c:numCache>
            </c:numRef>
          </c:val>
          <c:extLst>
            <c:ext xmlns:c16="http://schemas.microsoft.com/office/drawing/2014/chart" uri="{C3380CC4-5D6E-409C-BE32-E72D297353CC}">
              <c16:uniqueId val="{00000000-1B74-864C-85B4-F0801BBEFD8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B74-864C-85B4-F0801BBEFD8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B74-864C-85B4-F0801BBEFD8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B74-864C-85B4-F0801BBEFD8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B74-864C-85B4-F0801BBEFD8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B74-864C-85B4-F0801BBEFD8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B74-864C-85B4-F0801BBEFD8D}"/>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a:t>CMD
22,5%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B74-864C-85B4-F0801BBEFD8D}"/>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50C6F12-C17D-AE4C-ABB6-84D2C1100699}" type="CATEGORYNAME">
                      <a:rPr lang="en-US"/>
                      <a:pPr>
                        <a:defRPr>
                          <a:solidFill>
                            <a:schemeClr val="accent1"/>
                          </a:solidFill>
                        </a:defRPr>
                      </a:pPr>
                      <a:t>[NOME CATEGORIA]</a:t>
                    </a:fld>
                    <a:r>
                      <a:rPr lang="en-US" baseline="0"/>
                      <a:t>
21,6%</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74-864C-85B4-F0801BBEFD8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1B74-864C-85B4-F0801BBEFD8D}"/>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t>CMD+VSA</a:t>
                    </a:r>
                    <a:r>
                      <a:rPr lang="en-US" baseline="0" dirty="0"/>
                      <a:t>
</a:t>
                    </a:r>
                    <a:fld id="{A70E2FA1-AA4D-574D-B4EC-B7101FE5CC9A}" type="PERCENTAGE">
                      <a:rPr lang="en-US" baseline="0"/>
                      <a:pPr>
                        <a:defRPr>
                          <a:solidFill>
                            <a:schemeClr val="accent1"/>
                          </a:solidFill>
                        </a:defRPr>
                      </a:pPr>
                      <a:t>[PERCENTUALE]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B74-864C-85B4-F0801BBEFD8D}"/>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err="1"/>
                      <a:t>CMD+Microvascular</a:t>
                    </a:r>
                    <a:r>
                      <a:rPr lang="en-US" dirty="0"/>
                      <a:t> spasm</a:t>
                    </a:r>
                    <a:r>
                      <a:rPr lang="en-US" baseline="0" dirty="0"/>
                      <a:t>
3,8%</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B74-864C-85B4-F0801BBEFD8D}"/>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621B5B3-25BE-8F47-9DAE-FB7AD00B3A79}" type="CATEGORYNAME">
                      <a:rPr lang="en-US"/>
                      <a:pPr>
                        <a:defRPr>
                          <a:solidFill>
                            <a:schemeClr val="accent1"/>
                          </a:solidFill>
                        </a:defRPr>
                      </a:pPr>
                      <a:t>[NOME CATEGORIA]</a:t>
                    </a:fld>
                    <a:r>
                      <a:rPr lang="en-US" baseline="0"/>
                      <a:t>
21,1%</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B74-864C-85B4-F0801BBEFD8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Foglio1!$A$2:$A$7</c:f>
              <c:strCache>
                <c:ptCount val="6"/>
                <c:pt idx="0">
                  <c:v>CMD </c:v>
                </c:pt>
                <c:pt idx="1">
                  <c:v>VSA</c:v>
                </c:pt>
                <c:pt idx="2">
                  <c:v>Microvascular spasm</c:v>
                </c:pt>
                <c:pt idx="3">
                  <c:v>Mixed endotype 1</c:v>
                </c:pt>
                <c:pt idx="4">
                  <c:v>Mixed endotype 2</c:v>
                </c:pt>
                <c:pt idx="5">
                  <c:v>Non cardiac chest pain </c:v>
                </c:pt>
              </c:strCache>
            </c:strRef>
          </c:cat>
          <c:val>
            <c:numRef>
              <c:f>Foglio1!$B$2:$B$7</c:f>
              <c:numCache>
                <c:formatCode>General</c:formatCode>
                <c:ptCount val="6"/>
                <c:pt idx="0">
                  <c:v>22.5</c:v>
                </c:pt>
                <c:pt idx="1">
                  <c:v>21.6</c:v>
                </c:pt>
                <c:pt idx="2">
                  <c:v>15</c:v>
                </c:pt>
                <c:pt idx="3">
                  <c:v>16</c:v>
                </c:pt>
                <c:pt idx="4">
                  <c:v>3.8</c:v>
                </c:pt>
                <c:pt idx="5">
                  <c:v>21.1</c:v>
                </c:pt>
              </c:numCache>
            </c:numRef>
          </c:val>
          <c:extLst>
            <c:ext xmlns:c16="http://schemas.microsoft.com/office/drawing/2014/chart" uri="{C3380CC4-5D6E-409C-BE32-E72D297353CC}">
              <c16:uniqueId val="{00000000-1B74-864C-85B4-F0801BBEFD8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CCS Baseline vs Follow 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BASELINE </c:v>
                </c:pt>
              </c:strCache>
            </c:strRef>
          </c:tx>
          <c:spPr>
            <a:solidFill>
              <a:schemeClr val="accent6">
                <a:shade val="76000"/>
              </a:schemeClr>
            </a:solidFill>
            <a:ln>
              <a:noFill/>
            </a:ln>
            <a:effectLst/>
          </c:spPr>
          <c:invertIfNegative val="0"/>
          <c:cat>
            <c:strRef>
              <c:f>Foglio1!$A$2:$A$5</c:f>
              <c:strCache>
                <c:ptCount val="4"/>
                <c:pt idx="0">
                  <c:v>CCS I </c:v>
                </c:pt>
                <c:pt idx="1">
                  <c:v>CCS II</c:v>
                </c:pt>
                <c:pt idx="2">
                  <c:v>CCS III</c:v>
                </c:pt>
                <c:pt idx="3">
                  <c:v>CCS IV </c:v>
                </c:pt>
              </c:strCache>
            </c:strRef>
          </c:cat>
          <c:val>
            <c:numRef>
              <c:f>Foglio1!$B$2:$B$5</c:f>
              <c:numCache>
                <c:formatCode>General</c:formatCode>
                <c:ptCount val="4"/>
                <c:pt idx="0">
                  <c:v>10.3</c:v>
                </c:pt>
                <c:pt idx="1">
                  <c:v>54</c:v>
                </c:pt>
                <c:pt idx="2">
                  <c:v>19.2</c:v>
                </c:pt>
                <c:pt idx="3">
                  <c:v>16.399999999999999</c:v>
                </c:pt>
              </c:numCache>
            </c:numRef>
          </c:val>
          <c:extLst>
            <c:ext xmlns:c16="http://schemas.microsoft.com/office/drawing/2014/chart" uri="{C3380CC4-5D6E-409C-BE32-E72D297353CC}">
              <c16:uniqueId val="{00000000-D9FB-44A1-9E3C-EF4DDE0CFA6E}"/>
            </c:ext>
          </c:extLst>
        </c:ser>
        <c:ser>
          <c:idx val="1"/>
          <c:order val="1"/>
          <c:tx>
            <c:strRef>
              <c:f>Foglio1!$C$1</c:f>
              <c:strCache>
                <c:ptCount val="1"/>
                <c:pt idx="0">
                  <c:v>FOLLOW UP </c:v>
                </c:pt>
              </c:strCache>
            </c:strRef>
          </c:tx>
          <c:spPr>
            <a:solidFill>
              <a:schemeClr val="accent6">
                <a:tint val="77000"/>
              </a:schemeClr>
            </a:solidFill>
            <a:ln>
              <a:noFill/>
            </a:ln>
            <a:effectLst/>
          </c:spPr>
          <c:invertIfNegative val="0"/>
          <c:cat>
            <c:strRef>
              <c:f>Foglio1!$A$2:$A$5</c:f>
              <c:strCache>
                <c:ptCount val="4"/>
                <c:pt idx="0">
                  <c:v>CCS I </c:v>
                </c:pt>
                <c:pt idx="1">
                  <c:v>CCS II</c:v>
                </c:pt>
                <c:pt idx="2">
                  <c:v>CCS III</c:v>
                </c:pt>
                <c:pt idx="3">
                  <c:v>CCS IV </c:v>
                </c:pt>
              </c:strCache>
            </c:strRef>
          </c:cat>
          <c:val>
            <c:numRef>
              <c:f>Foglio1!$C$2:$C$5</c:f>
              <c:numCache>
                <c:formatCode>General</c:formatCode>
                <c:ptCount val="4"/>
                <c:pt idx="0">
                  <c:v>61.8</c:v>
                </c:pt>
                <c:pt idx="1">
                  <c:v>33.299999999999997</c:v>
                </c:pt>
                <c:pt idx="2">
                  <c:v>3.9</c:v>
                </c:pt>
                <c:pt idx="3">
                  <c:v>1</c:v>
                </c:pt>
              </c:numCache>
            </c:numRef>
          </c:val>
          <c:extLst>
            <c:ext xmlns:c16="http://schemas.microsoft.com/office/drawing/2014/chart" uri="{C3380CC4-5D6E-409C-BE32-E72D297353CC}">
              <c16:uniqueId val="{00000001-D9FB-44A1-9E3C-EF4DDE0CFA6E}"/>
            </c:ext>
          </c:extLst>
        </c:ser>
        <c:dLbls>
          <c:showLegendKey val="0"/>
          <c:showVal val="0"/>
          <c:showCatName val="0"/>
          <c:showSerName val="0"/>
          <c:showPercent val="0"/>
          <c:showBubbleSize val="0"/>
        </c:dLbls>
        <c:gapWidth val="219"/>
        <c:overlap val="-27"/>
        <c:axId val="938079792"/>
        <c:axId val="720708191"/>
      </c:barChart>
      <c:catAx>
        <c:axId val="93807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20708191"/>
        <c:crosses val="autoZero"/>
        <c:auto val="1"/>
        <c:lblAlgn val="ctr"/>
        <c:lblOffset val="100"/>
        <c:noMultiLvlLbl val="0"/>
      </c:catAx>
      <c:valAx>
        <c:axId val="72070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3807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NYHA Baseline vs Follow up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BASELINE </c:v>
                </c:pt>
              </c:strCache>
            </c:strRef>
          </c:tx>
          <c:spPr>
            <a:solidFill>
              <a:schemeClr val="accent3">
                <a:tint val="77000"/>
              </a:schemeClr>
            </a:solidFill>
            <a:ln>
              <a:noFill/>
            </a:ln>
            <a:effectLst/>
          </c:spPr>
          <c:invertIfNegative val="0"/>
          <c:cat>
            <c:strRef>
              <c:f>Foglio1!$A$2:$A$5</c:f>
              <c:strCache>
                <c:ptCount val="4"/>
                <c:pt idx="0">
                  <c:v>NYHA I</c:v>
                </c:pt>
                <c:pt idx="1">
                  <c:v>NYHA II</c:v>
                </c:pt>
                <c:pt idx="2">
                  <c:v>NYHA III</c:v>
                </c:pt>
                <c:pt idx="3">
                  <c:v>NYHA IV</c:v>
                </c:pt>
              </c:strCache>
            </c:strRef>
          </c:cat>
          <c:val>
            <c:numRef>
              <c:f>Foglio1!$B$2:$B$5</c:f>
              <c:numCache>
                <c:formatCode>General</c:formatCode>
                <c:ptCount val="4"/>
                <c:pt idx="0">
                  <c:v>47.9</c:v>
                </c:pt>
                <c:pt idx="1">
                  <c:v>45.5</c:v>
                </c:pt>
                <c:pt idx="2">
                  <c:v>6.6</c:v>
                </c:pt>
                <c:pt idx="3">
                  <c:v>0</c:v>
                </c:pt>
              </c:numCache>
            </c:numRef>
          </c:val>
          <c:extLst>
            <c:ext xmlns:c16="http://schemas.microsoft.com/office/drawing/2014/chart" uri="{C3380CC4-5D6E-409C-BE32-E72D297353CC}">
              <c16:uniqueId val="{00000000-52DF-4597-8F26-D37AD84B3969}"/>
            </c:ext>
          </c:extLst>
        </c:ser>
        <c:ser>
          <c:idx val="1"/>
          <c:order val="1"/>
          <c:tx>
            <c:strRef>
              <c:f>Foglio1!$C$1</c:f>
              <c:strCache>
                <c:ptCount val="1"/>
                <c:pt idx="0">
                  <c:v>FOLLOW UP </c:v>
                </c:pt>
              </c:strCache>
            </c:strRef>
          </c:tx>
          <c:spPr>
            <a:solidFill>
              <a:schemeClr val="accent3">
                <a:shade val="76000"/>
              </a:schemeClr>
            </a:solidFill>
            <a:ln>
              <a:noFill/>
            </a:ln>
            <a:effectLst/>
          </c:spPr>
          <c:invertIfNegative val="0"/>
          <c:cat>
            <c:strRef>
              <c:f>Foglio1!$A$2:$A$5</c:f>
              <c:strCache>
                <c:ptCount val="4"/>
                <c:pt idx="0">
                  <c:v>NYHA I</c:v>
                </c:pt>
                <c:pt idx="1">
                  <c:v>NYHA II</c:v>
                </c:pt>
                <c:pt idx="2">
                  <c:v>NYHA III</c:v>
                </c:pt>
                <c:pt idx="3">
                  <c:v>NYHA IV</c:v>
                </c:pt>
              </c:strCache>
            </c:strRef>
          </c:cat>
          <c:val>
            <c:numRef>
              <c:f>Foglio1!$C$2:$C$5</c:f>
              <c:numCache>
                <c:formatCode>General</c:formatCode>
                <c:ptCount val="4"/>
                <c:pt idx="0">
                  <c:v>68.599999999999994</c:v>
                </c:pt>
                <c:pt idx="1">
                  <c:v>29</c:v>
                </c:pt>
                <c:pt idx="2">
                  <c:v>2.4</c:v>
                </c:pt>
                <c:pt idx="3">
                  <c:v>0</c:v>
                </c:pt>
              </c:numCache>
            </c:numRef>
          </c:val>
          <c:extLst>
            <c:ext xmlns:c16="http://schemas.microsoft.com/office/drawing/2014/chart" uri="{C3380CC4-5D6E-409C-BE32-E72D297353CC}">
              <c16:uniqueId val="{00000001-52DF-4597-8F26-D37AD84B3969}"/>
            </c:ext>
          </c:extLst>
        </c:ser>
        <c:dLbls>
          <c:showLegendKey val="0"/>
          <c:showVal val="0"/>
          <c:showCatName val="0"/>
          <c:showSerName val="0"/>
          <c:showPercent val="0"/>
          <c:showBubbleSize val="0"/>
        </c:dLbls>
        <c:gapWidth val="219"/>
        <c:overlap val="-27"/>
        <c:axId val="1775150800"/>
        <c:axId val="1673784288"/>
      </c:barChart>
      <c:catAx>
        <c:axId val="177515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73784288"/>
        <c:crosses val="autoZero"/>
        <c:auto val="1"/>
        <c:lblAlgn val="ctr"/>
        <c:lblOffset val="100"/>
        <c:noMultiLvlLbl val="0"/>
      </c:catAx>
      <c:valAx>
        <c:axId val="167378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7515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Women</c:v>
                </c:pt>
              </c:strCache>
            </c:strRef>
          </c:tx>
          <c:spPr>
            <a:solidFill>
              <a:srgbClr val="FFB3DE"/>
            </a:solidFill>
            <a:ln>
              <a:noFill/>
            </a:ln>
            <a:effectLst/>
          </c:spPr>
          <c:invertIfNegative val="0"/>
          <c:cat>
            <c:strRef>
              <c:f>Foglio1!$A$2:$A$6</c:f>
              <c:strCache>
                <c:ptCount val="5"/>
                <c:pt idx="0">
                  <c:v>Physical limitation </c:v>
                </c:pt>
                <c:pt idx="1">
                  <c:v>Angina frequency</c:v>
                </c:pt>
                <c:pt idx="2">
                  <c:v>Angina stability</c:v>
                </c:pt>
                <c:pt idx="3">
                  <c:v>Treatment satisfaction</c:v>
                </c:pt>
                <c:pt idx="4">
                  <c:v>Quality of life </c:v>
                </c:pt>
              </c:strCache>
            </c:strRef>
          </c:cat>
          <c:val>
            <c:numRef>
              <c:f>Foglio1!$B$2:$B$6</c:f>
              <c:numCache>
                <c:formatCode>General</c:formatCode>
                <c:ptCount val="5"/>
                <c:pt idx="0">
                  <c:v>87.5</c:v>
                </c:pt>
                <c:pt idx="1">
                  <c:v>80</c:v>
                </c:pt>
                <c:pt idx="2">
                  <c:v>90</c:v>
                </c:pt>
                <c:pt idx="3">
                  <c:v>76.400000000000006</c:v>
                </c:pt>
                <c:pt idx="4">
                  <c:v>75</c:v>
                </c:pt>
              </c:numCache>
            </c:numRef>
          </c:val>
          <c:extLst>
            <c:ext xmlns:c16="http://schemas.microsoft.com/office/drawing/2014/chart" uri="{C3380CC4-5D6E-409C-BE32-E72D297353CC}">
              <c16:uniqueId val="{00000000-51C7-6C4D-8588-4C9CE5A78B91}"/>
            </c:ext>
          </c:extLst>
        </c:ser>
        <c:ser>
          <c:idx val="1"/>
          <c:order val="1"/>
          <c:tx>
            <c:strRef>
              <c:f>Foglio1!$C$1</c:f>
              <c:strCache>
                <c:ptCount val="1"/>
                <c:pt idx="0">
                  <c:v>Men</c:v>
                </c:pt>
              </c:strCache>
            </c:strRef>
          </c:tx>
          <c:spPr>
            <a:solidFill>
              <a:srgbClr val="C2DBF0"/>
            </a:solidFill>
            <a:ln>
              <a:noFill/>
            </a:ln>
            <a:effectLst/>
          </c:spPr>
          <c:invertIfNegative val="0"/>
          <c:cat>
            <c:strRef>
              <c:f>Foglio1!$A$2:$A$6</c:f>
              <c:strCache>
                <c:ptCount val="5"/>
                <c:pt idx="0">
                  <c:v>Physical limitation </c:v>
                </c:pt>
                <c:pt idx="1">
                  <c:v>Angina frequency</c:v>
                </c:pt>
                <c:pt idx="2">
                  <c:v>Angina stability</c:v>
                </c:pt>
                <c:pt idx="3">
                  <c:v>Treatment satisfaction</c:v>
                </c:pt>
                <c:pt idx="4">
                  <c:v>Quality of life </c:v>
                </c:pt>
              </c:strCache>
            </c:strRef>
          </c:cat>
          <c:val>
            <c:numRef>
              <c:f>Foglio1!$C$2:$C$6</c:f>
              <c:numCache>
                <c:formatCode>General</c:formatCode>
                <c:ptCount val="5"/>
                <c:pt idx="0">
                  <c:v>96.4</c:v>
                </c:pt>
                <c:pt idx="1">
                  <c:v>100</c:v>
                </c:pt>
                <c:pt idx="2">
                  <c:v>100</c:v>
                </c:pt>
                <c:pt idx="3">
                  <c:v>76.5</c:v>
                </c:pt>
                <c:pt idx="4">
                  <c:v>83.3</c:v>
                </c:pt>
              </c:numCache>
            </c:numRef>
          </c:val>
          <c:extLst>
            <c:ext xmlns:c16="http://schemas.microsoft.com/office/drawing/2014/chart" uri="{C3380CC4-5D6E-409C-BE32-E72D297353CC}">
              <c16:uniqueId val="{00000001-51C7-6C4D-8588-4C9CE5A78B91}"/>
            </c:ext>
          </c:extLst>
        </c:ser>
        <c:dLbls>
          <c:showLegendKey val="0"/>
          <c:showVal val="0"/>
          <c:showCatName val="0"/>
          <c:showSerName val="0"/>
          <c:showPercent val="0"/>
          <c:showBubbleSize val="0"/>
        </c:dLbls>
        <c:gapWidth val="219"/>
        <c:overlap val="-27"/>
        <c:axId val="1464238447"/>
        <c:axId val="1464240175"/>
      </c:barChart>
      <c:catAx>
        <c:axId val="146423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64240175"/>
        <c:crosses val="autoZero"/>
        <c:auto val="1"/>
        <c:lblAlgn val="ctr"/>
        <c:lblOffset val="100"/>
        <c:noMultiLvlLbl val="0"/>
      </c:catAx>
      <c:valAx>
        <c:axId val="1464240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6423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Reversed" id="23">
  <a:schemeClr val="accent3"/>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6F5561D-3CB1-27BA-FF30-B8AF7B29F0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97BFA9F8-72A3-D8CB-6BF7-E768C189B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3A07C-4C58-416E-AC2C-671E7FA01EEF}" type="datetimeFigureOut">
              <a:rPr lang="it-IT" smtClean="0"/>
              <a:t>21/08/2025</a:t>
            </a:fld>
            <a:endParaRPr lang="it-IT"/>
          </a:p>
        </p:txBody>
      </p:sp>
      <p:sp>
        <p:nvSpPr>
          <p:cNvPr id="4" name="Segnaposto piè di pagina 3">
            <a:extLst>
              <a:ext uri="{FF2B5EF4-FFF2-40B4-BE49-F238E27FC236}">
                <a16:creationId xmlns:a16="http://schemas.microsoft.com/office/drawing/2014/main" id="{55DE05E9-2172-24EE-481C-DDF046961E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6D7A153-3511-821D-AC2E-A2A9BD490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662578-5814-4FF9-9FA9-C5F6CD9C8571}" type="slidenum">
              <a:rPr lang="it-IT" smtClean="0"/>
              <a:t>‹N›</a:t>
            </a:fld>
            <a:endParaRPr lang="it-IT"/>
          </a:p>
        </p:txBody>
      </p:sp>
    </p:spTree>
    <p:extLst>
      <p:ext uri="{BB962C8B-B14F-4D97-AF65-F5344CB8AC3E}">
        <p14:creationId xmlns:p14="http://schemas.microsoft.com/office/powerpoint/2010/main" val="97933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E3792-DFE3-B243-B24F-22E5F2CA60AD}" type="datetimeFigureOut">
              <a:rPr lang="it-IT" smtClean="0"/>
              <a:t>21/08/2025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7C223-73A0-EC4B-8188-B454C7DB99A6}" type="slidenum">
              <a:rPr lang="it-IT" smtClean="0"/>
              <a:t>‹N›</a:t>
            </a:fld>
            <a:endParaRPr lang="it-IT"/>
          </a:p>
        </p:txBody>
      </p:sp>
    </p:spTree>
    <p:extLst>
      <p:ext uri="{BB962C8B-B14F-4D97-AF65-F5344CB8AC3E}">
        <p14:creationId xmlns:p14="http://schemas.microsoft.com/office/powerpoint/2010/main" val="162244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1</a:t>
            </a:fld>
            <a:endParaRPr lang="it-IT"/>
          </a:p>
        </p:txBody>
      </p:sp>
    </p:spTree>
    <p:extLst>
      <p:ext uri="{BB962C8B-B14F-4D97-AF65-F5344CB8AC3E}">
        <p14:creationId xmlns:p14="http://schemas.microsoft.com/office/powerpoint/2010/main" val="23884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11</a:t>
            </a:fld>
            <a:endParaRPr lang="it-IT"/>
          </a:p>
        </p:txBody>
      </p:sp>
    </p:spTree>
    <p:extLst>
      <p:ext uri="{BB962C8B-B14F-4D97-AF65-F5344CB8AC3E}">
        <p14:creationId xmlns:p14="http://schemas.microsoft.com/office/powerpoint/2010/main" val="554375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359C-439F-45F2-E66F-1598DFBBDFF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7F35DAC-EDEC-C2A2-74A6-5263E67EC85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27E649F-C006-192C-0D2E-3A16AAFB194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7802349-3007-E375-A5B6-827BD7FF7FBF}"/>
              </a:ext>
            </a:extLst>
          </p:cNvPr>
          <p:cNvSpPr>
            <a:spLocks noGrp="1"/>
          </p:cNvSpPr>
          <p:nvPr>
            <p:ph type="sldNum" sz="quarter" idx="5"/>
          </p:nvPr>
        </p:nvSpPr>
        <p:spPr/>
        <p:txBody>
          <a:bodyPr/>
          <a:lstStyle/>
          <a:p>
            <a:fld id="{ADD7C223-73A0-EC4B-8188-B454C7DB99A6}" type="slidenum">
              <a:rPr lang="it-IT" smtClean="0"/>
              <a:t>12</a:t>
            </a:fld>
            <a:endParaRPr lang="it-IT"/>
          </a:p>
        </p:txBody>
      </p:sp>
    </p:spTree>
    <p:extLst>
      <p:ext uri="{BB962C8B-B14F-4D97-AF65-F5344CB8AC3E}">
        <p14:creationId xmlns:p14="http://schemas.microsoft.com/office/powerpoint/2010/main" val="16061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82C4-2491-3A4D-AE2E-AD656B86EE3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ECA782F-3570-5874-6988-4AC7DD8176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9B2801-B739-260D-6C58-9DDF7F7FB6D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4CEC153-DEF5-AE48-B561-5CC2575226EB}"/>
              </a:ext>
            </a:extLst>
          </p:cNvPr>
          <p:cNvSpPr>
            <a:spLocks noGrp="1"/>
          </p:cNvSpPr>
          <p:nvPr>
            <p:ph type="sldNum" sz="quarter" idx="5"/>
          </p:nvPr>
        </p:nvSpPr>
        <p:spPr/>
        <p:txBody>
          <a:bodyPr/>
          <a:lstStyle/>
          <a:p>
            <a:fld id="{ADD7C223-73A0-EC4B-8188-B454C7DB99A6}" type="slidenum">
              <a:rPr lang="it-IT" smtClean="0"/>
              <a:t>13</a:t>
            </a:fld>
            <a:endParaRPr lang="it-IT"/>
          </a:p>
        </p:txBody>
      </p:sp>
    </p:spTree>
    <p:extLst>
      <p:ext uri="{BB962C8B-B14F-4D97-AF65-F5344CB8AC3E}">
        <p14:creationId xmlns:p14="http://schemas.microsoft.com/office/powerpoint/2010/main" val="85704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Nineteen adverse events, representing 8.9% of the total, were recorded during invasive coronary artery function testing.</a:t>
            </a:r>
          </a:p>
          <a:p>
            <a:pPr algn="l"/>
            <a:r>
              <a:rPr lang="en-US" b="0" i="0" u="none" strike="noStrike" dirty="0">
                <a:solidFill>
                  <a:srgbClr val="000000"/>
                </a:solidFill>
                <a:effectLst/>
              </a:rPr>
              <a:t>All were classified as mild, short-lived, and self-resolving or successfully managed with medical therapy.</a:t>
            </a:r>
          </a:p>
          <a:p>
            <a:pPr algn="l"/>
            <a:r>
              <a:rPr lang="en-US" b="0" i="0" u="none" strike="noStrike" dirty="0">
                <a:solidFill>
                  <a:srgbClr val="000000"/>
                </a:solidFill>
                <a:effectLst/>
              </a:rPr>
              <a:t>The most common event was atrial fibrillation, observed in eight patients.</a:t>
            </a:r>
          </a:p>
          <a:p>
            <a:pPr algn="l"/>
            <a:endParaRPr lang="en-US" b="0" i="0" u="none" strike="noStrike" dirty="0">
              <a:solidFill>
                <a:srgbClr val="000000"/>
              </a:solidFill>
              <a:effectLst/>
            </a:endParaRPr>
          </a:p>
          <a:p>
            <a:pPr algn="l"/>
            <a:r>
              <a:rPr lang="en-US" b="0" i="0" u="none" strike="noStrike" dirty="0">
                <a:solidFill>
                  <a:srgbClr val="000000"/>
                </a:solidFill>
                <a:effectLst/>
              </a:rPr>
              <a:t>Only one case was a serious adverse event (SAE): a left main heart dissection during coronary angiography, complicated by cardiac arrest. Despite the severity of the event, the patient had complete clinical resolution after intensive treatment.</a:t>
            </a:r>
          </a:p>
          <a:p>
            <a:pPr algn="l"/>
            <a:r>
              <a:rPr lang="en-US" b="0" i="0" u="none" strike="noStrike" dirty="0">
                <a:solidFill>
                  <a:srgbClr val="000000"/>
                </a:solidFill>
                <a:effectLst/>
              </a:rPr>
              <a:t>Overall, these data confirm an acceptable safety profile of the procedure, with no permanent or long-term complications in the enrolled patients.</a:t>
            </a:r>
            <a:endParaRPr lang="it-IT" b="0" i="0" u="none" strike="noStrike" dirty="0">
              <a:solidFill>
                <a:srgbClr val="000000"/>
              </a:solidFill>
              <a:effectLst/>
            </a:endParaRPr>
          </a:p>
        </p:txBody>
      </p:sp>
      <p:sp>
        <p:nvSpPr>
          <p:cNvPr id="4" name="Segnaposto numero diapositiva 3"/>
          <p:cNvSpPr>
            <a:spLocks noGrp="1"/>
          </p:cNvSpPr>
          <p:nvPr>
            <p:ph type="sldNum" sz="quarter" idx="5"/>
          </p:nvPr>
        </p:nvSpPr>
        <p:spPr/>
        <p:txBody>
          <a:bodyPr/>
          <a:lstStyle/>
          <a:p>
            <a:fld id="{ADD7C223-73A0-EC4B-8188-B454C7DB99A6}" type="slidenum">
              <a:rPr lang="it-IT" smtClean="0"/>
              <a:t>14</a:t>
            </a:fld>
            <a:endParaRPr lang="it-IT"/>
          </a:p>
        </p:txBody>
      </p:sp>
    </p:spTree>
    <p:extLst>
      <p:ext uri="{BB962C8B-B14F-4D97-AF65-F5344CB8AC3E}">
        <p14:creationId xmlns:p14="http://schemas.microsoft.com/office/powerpoint/2010/main" val="237973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kern="1200" dirty="0">
                <a:solidFill>
                  <a:schemeClr val="tx1"/>
                </a:solidFill>
                <a:effectLst/>
                <a:latin typeface="+mn-lt"/>
                <a:ea typeface="+mn-ea"/>
                <a:cs typeface="+mn-cs"/>
              </a:rPr>
              <a:t>At one year clinical follow-up, we observed a statistically significant improvement in CCS angina class (CCS I from 10.3% at baseline to 61.8% at follow-up, while CCS class III–IV decreased markedly from 35.6% to 4.9%, p&lt;0,001),  a notable increase in median SAQ summary score (from 57.5 at baseline to 81.8 at follow-up, p&lt;0.001) and improvement of New York Heart Association functional class (NYHA class I rose from 47.9% to 68.6%, while NYHA class III decreased markedly from 6.6% to 2.4%, p&lt;0,001). </a:t>
            </a:r>
          </a:p>
          <a:p>
            <a:pPr algn="l"/>
            <a:endParaRPr lang="en-US" sz="1200" b="1" i="0" u="none" strike="noStrike"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ADD7C223-73A0-EC4B-8188-B454C7DB99A6}" type="slidenum">
              <a:rPr lang="it-IT" smtClean="0"/>
              <a:t>15</a:t>
            </a:fld>
            <a:endParaRPr lang="it-IT"/>
          </a:p>
        </p:txBody>
      </p:sp>
    </p:spTree>
    <p:extLst>
      <p:ext uri="{BB962C8B-B14F-4D97-AF65-F5344CB8AC3E}">
        <p14:creationId xmlns:p14="http://schemas.microsoft.com/office/powerpoint/2010/main" val="137315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4EB8-72A6-E02A-91E5-1E32AC4332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33FD13-E285-0DD4-935E-AF7828C6B5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E26026C-5B59-B770-4D70-FB1275F624C6}"/>
              </a:ext>
            </a:extLst>
          </p:cNvPr>
          <p:cNvSpPr>
            <a:spLocks noGrp="1"/>
          </p:cNvSpPr>
          <p:nvPr>
            <p:ph type="body" idx="1"/>
          </p:nvPr>
        </p:nvSpPr>
        <p:spPr/>
        <p:txBody>
          <a:bodyPr/>
          <a:lstStyle/>
          <a:p>
            <a:pPr algn="l"/>
            <a:r>
              <a:rPr lang="it-IT" b="0" i="0" u="none" strike="noStrike" dirty="0">
                <a:solidFill>
                  <a:srgbClr val="000000"/>
                </a:solidFill>
                <a:effectLst/>
              </a:rPr>
              <a:t>.</a:t>
            </a:r>
            <a:endParaRPr lang="en-US" sz="1200" b="1" i="0" u="none" strike="noStrike"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Similarly, each EQ-5D-5L domain improved significantly (i.e. mobility, self-care, usual activities, pain/discomfort, anxiety/depression),</a:t>
            </a:r>
            <a:endParaRPr lang="it-IT" b="1" i="0" u="none" strike="noStrike" dirty="0">
              <a:solidFill>
                <a:srgbClr val="000000"/>
              </a:solidFill>
              <a:effectLst/>
            </a:endParaRPr>
          </a:p>
          <a:p>
            <a:pPr algn="l"/>
            <a:r>
              <a:rPr lang="en-US" b="1" i="0" u="none" strike="noStrike" dirty="0">
                <a:solidFill>
                  <a:srgbClr val="000000"/>
                </a:solidFill>
                <a:effectLst/>
              </a:rPr>
              <a:t>Twelve months after the functional diagnosis and the establishment of personalized therapy, the collected data show significant clinical improvement and an increase in the percentage of patients without mobility problems, from 52.6% to 72.9%.</a:t>
            </a:r>
            <a:endParaRPr lang="it-IT" dirty="0"/>
          </a:p>
        </p:txBody>
      </p:sp>
      <p:sp>
        <p:nvSpPr>
          <p:cNvPr id="4" name="Segnaposto numero diapositiva 3">
            <a:extLst>
              <a:ext uri="{FF2B5EF4-FFF2-40B4-BE49-F238E27FC236}">
                <a16:creationId xmlns:a16="http://schemas.microsoft.com/office/drawing/2014/main" id="{75147D83-32AD-38CD-0CF0-4270F15E19C8}"/>
              </a:ext>
            </a:extLst>
          </p:cNvPr>
          <p:cNvSpPr>
            <a:spLocks noGrp="1"/>
          </p:cNvSpPr>
          <p:nvPr>
            <p:ph type="sldNum" sz="quarter" idx="5"/>
          </p:nvPr>
        </p:nvSpPr>
        <p:spPr/>
        <p:txBody>
          <a:bodyPr/>
          <a:lstStyle/>
          <a:p>
            <a:fld id="{ADD7C223-73A0-EC4B-8188-B454C7DB99A6}" type="slidenum">
              <a:rPr lang="it-IT" smtClean="0"/>
              <a:t>16</a:t>
            </a:fld>
            <a:endParaRPr lang="it-IT"/>
          </a:p>
        </p:txBody>
      </p:sp>
    </p:spTree>
    <p:extLst>
      <p:ext uri="{BB962C8B-B14F-4D97-AF65-F5344CB8AC3E}">
        <p14:creationId xmlns:p14="http://schemas.microsoft.com/office/powerpoint/2010/main" val="71474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Despite the clinical improvement observed in both sexes, women continue to experience a higher residual symptom burden than men.</a:t>
            </a:r>
          </a:p>
          <a:p>
            <a:pPr algn="l"/>
            <a:r>
              <a:rPr lang="en-US" b="0" i="0" u="none" strike="noStrike" dirty="0">
                <a:solidFill>
                  <a:srgbClr val="000000"/>
                </a:solidFill>
                <a:effectLst/>
              </a:rPr>
              <a:t>Women reported significantly worse scores in the domain of physical limitation (87.5 versus 96.4), and lower values ​​also in other domains—such as frequency and stability of angina, quality of life, and satisfaction with treatment—although, in the latter, the differences were not statistically significant.</a:t>
            </a:r>
          </a:p>
          <a:p>
            <a:pPr algn="l"/>
            <a:r>
              <a:rPr lang="en-US" b="0" i="0" u="none" strike="noStrike" dirty="0">
                <a:solidFill>
                  <a:srgbClr val="000000"/>
                </a:solidFill>
                <a:effectLst/>
              </a:rPr>
              <a:t>The EQ-5D-5L further reinforces this observation: only 65.9% of women reported no mobility problems, compared to 84% of men. Furthermore, 21.4% reported moderate or severe pain (versus 7.4% of men), and only 41.3% of women reported no anxiety or depression, compared to 58% of male patients.</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17</a:t>
            </a:fld>
            <a:endParaRPr lang="it-IT"/>
          </a:p>
        </p:txBody>
      </p:sp>
    </p:spTree>
    <p:extLst>
      <p:ext uri="{BB962C8B-B14F-4D97-AF65-F5344CB8AC3E}">
        <p14:creationId xmlns:p14="http://schemas.microsoft.com/office/powerpoint/2010/main" val="196824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18</a:t>
            </a:fld>
            <a:endParaRPr lang="it-IT"/>
          </a:p>
        </p:txBody>
      </p:sp>
    </p:spTree>
    <p:extLst>
      <p:ext uri="{BB962C8B-B14F-4D97-AF65-F5344CB8AC3E}">
        <p14:creationId xmlns:p14="http://schemas.microsoft.com/office/powerpoint/2010/main" val="220955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During the 12-month follow-up, a total of 7 major cardiovascular events (MACE) were reported, as summarized in the table.</a:t>
            </a:r>
          </a:p>
          <a:p>
            <a:pPr algn="l"/>
            <a:r>
              <a:rPr lang="en-US" b="0" i="0" u="none" strike="noStrike" dirty="0">
                <a:solidFill>
                  <a:srgbClr val="000000"/>
                </a:solidFill>
                <a:effectLst/>
              </a:rPr>
              <a:t>The incidence of MACE was low overall and variably distributed among the different INOCA endotypes. However, no statistically significant differences emerged, mainly due to the limited sample size.</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19</a:t>
            </a:fld>
            <a:endParaRPr lang="it-IT"/>
          </a:p>
        </p:txBody>
      </p:sp>
    </p:spTree>
    <p:extLst>
      <p:ext uri="{BB962C8B-B14F-4D97-AF65-F5344CB8AC3E}">
        <p14:creationId xmlns:p14="http://schemas.microsoft.com/office/powerpoint/2010/main" val="234079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20</a:t>
            </a:fld>
            <a:endParaRPr lang="it-IT"/>
          </a:p>
        </p:txBody>
      </p:sp>
    </p:spTree>
    <p:extLst>
      <p:ext uri="{BB962C8B-B14F-4D97-AF65-F5344CB8AC3E}">
        <p14:creationId xmlns:p14="http://schemas.microsoft.com/office/powerpoint/2010/main" val="53007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48BA5-3E82-405B-965B-2354CBC5E85F}" type="slidenum">
              <a:rPr kumimoji="0" lang="it-IT"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9873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The INOCA-IT Registry is an observational, prospective, multicenter, non-randomized study conducted at three Italian centers.</a:t>
            </a:r>
          </a:p>
          <a:p>
            <a:pPr algn="l"/>
            <a:r>
              <a:rPr lang="en-US" b="0" i="0" u="none" strike="noStrike" dirty="0">
                <a:solidFill>
                  <a:srgbClr val="000000"/>
                </a:solidFill>
                <a:effectLst/>
              </a:rPr>
              <a:t>The San Raffaele Hospital in Milan, the sponsoring center, enrolled 80 patients; the Policlinico Gemelli in Rome enrolled 77; and the Federico II University Hospital in Naples included 56 patients.</a:t>
            </a:r>
          </a:p>
          <a:p>
            <a:pPr algn="l"/>
            <a:r>
              <a:rPr lang="en-US" b="0" i="0" u="none" strike="noStrike" dirty="0">
                <a:solidFill>
                  <a:srgbClr val="000000"/>
                </a:solidFill>
                <a:effectLst/>
              </a:rPr>
              <a:t>A total of 213 patients were enrolled.</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4</a:t>
            </a:fld>
            <a:endParaRPr lang="it-IT"/>
          </a:p>
        </p:txBody>
      </p:sp>
    </p:spTree>
    <p:extLst>
      <p:ext uri="{BB962C8B-B14F-4D97-AF65-F5344CB8AC3E}">
        <p14:creationId xmlns:p14="http://schemas.microsoft.com/office/powerpoint/2010/main" val="132622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The INOCA-IT study was born with three fundamental objectives.</a:t>
            </a:r>
          </a:p>
          <a:p>
            <a:pPr algn="l"/>
            <a:r>
              <a:rPr lang="en-US" b="0" i="0" u="none" strike="noStrike" dirty="0">
                <a:solidFill>
                  <a:srgbClr val="000000"/>
                </a:solidFill>
                <a:effectLst/>
              </a:rPr>
              <a:t>The first is to evaluate the prevalence of different forms of INOCA among women and men, and among patients enrolled in the three Italian centers involved.</a:t>
            </a:r>
          </a:p>
          <a:p>
            <a:pPr algn="l"/>
            <a:r>
              <a:rPr lang="en-US" b="0" i="0" u="none" strike="noStrike" dirty="0">
                <a:solidFill>
                  <a:srgbClr val="000000"/>
                </a:solidFill>
                <a:effectLst/>
              </a:rPr>
              <a:t>The second objective is to correctly stratify patients into their respective functional endotypes, in order to direct them towards the most appropriate therapy, based on the mechanism responsible for the ischemia.</a:t>
            </a:r>
          </a:p>
          <a:p>
            <a:pPr algn="l"/>
            <a:r>
              <a:rPr lang="en-US" b="0" i="0" u="none" strike="noStrike" dirty="0">
                <a:solidFill>
                  <a:srgbClr val="000000"/>
                </a:solidFill>
                <a:effectLst/>
              </a:rPr>
              <a:t>The third objective is to evaluate whether this personalized approach actually leads to clinical improvement, at 12-month follow-up, in terms of symptoms, quality of life, and cardiovascular outcomes.</a:t>
            </a:r>
          </a:p>
          <a:p>
            <a:pPr algn="l"/>
            <a:r>
              <a:rPr lang="en-US" b="0" i="0" u="none" strike="noStrike" dirty="0">
                <a:solidFill>
                  <a:srgbClr val="000000"/>
                </a:solidFill>
                <a:effectLst/>
              </a:rPr>
              <a:t>These are, therefore, the three key points on which the project focused and which guided us in the analysis of the</a:t>
            </a:r>
            <a:r>
              <a:rPr lang="it-IT" b="0" i="0" u="none" strike="noStrike" dirty="0">
                <a:solidFill>
                  <a:srgbClr val="000000"/>
                </a:solidFill>
                <a:effectLst/>
              </a:rPr>
              <a:t>dati.</a:t>
            </a:r>
          </a:p>
          <a:p>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5</a:t>
            </a:fld>
            <a:endParaRPr lang="it-IT"/>
          </a:p>
        </p:txBody>
      </p:sp>
    </p:spTree>
    <p:extLst>
      <p:ext uri="{BB962C8B-B14F-4D97-AF65-F5344CB8AC3E}">
        <p14:creationId xmlns:p14="http://schemas.microsoft.com/office/powerpoint/2010/main" val="372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This slide shows the timeline of the INOCA-IT study.</a:t>
            </a:r>
          </a:p>
          <a:p>
            <a:pPr algn="l"/>
            <a:r>
              <a:rPr lang="en-US" b="0" i="0" u="none" strike="noStrike" dirty="0">
                <a:solidFill>
                  <a:srgbClr val="000000"/>
                </a:solidFill>
                <a:effectLst/>
              </a:rPr>
              <a:t>The study began in December 2021 with the enrollment phase, meeting the inclusion criteria: symptomatic chronic ischemic heart disease with indication for coronary angiography, absence of significant obstructive coronary artery disease, age over 18, and written informed consent.</a:t>
            </a:r>
          </a:p>
          <a:p>
            <a:pPr algn="l"/>
            <a:r>
              <a:rPr lang="en-US" b="0" i="0" u="none" strike="noStrike" dirty="0">
                <a:solidFill>
                  <a:srgbClr val="000000"/>
                </a:solidFill>
                <a:effectLst/>
              </a:rPr>
              <a:t>After enrollment, all patients underwent invasive coronary functional tests: FFR, </a:t>
            </a:r>
            <a:r>
              <a:rPr lang="en-US" b="0" i="0" u="none" strike="noStrike" dirty="0" err="1">
                <a:solidFill>
                  <a:srgbClr val="000000"/>
                </a:solidFill>
                <a:effectLst/>
              </a:rPr>
              <a:t>iFR</a:t>
            </a:r>
            <a:r>
              <a:rPr lang="en-US" b="0" i="0" u="none" strike="noStrike" dirty="0">
                <a:solidFill>
                  <a:srgbClr val="000000"/>
                </a:solidFill>
                <a:effectLst/>
              </a:rPr>
              <a:t>, CFR, IMR, and acetylcholine test, with the aim of evaluating coronary physiology and determining the mechanism of ischemia.</a:t>
            </a:r>
          </a:p>
          <a:p>
            <a:pPr algn="l"/>
            <a:r>
              <a:rPr lang="en-US" b="0" i="0" u="none" strike="noStrike" dirty="0">
                <a:solidFill>
                  <a:srgbClr val="000000"/>
                </a:solidFill>
                <a:effectLst/>
              </a:rPr>
              <a:t>Based on the results obtained, a functional diagnosis was formulated, and patients were classified into four diagnostic groups: CMD (Coronary Microvascular Dysfunction), VSA (Vasospastic Angina), Microvascular Spasm, or NCCP (Non-Cardiac Chest Pain).</a:t>
            </a:r>
          </a:p>
          <a:p>
            <a:pPr algn="l"/>
            <a:r>
              <a:rPr lang="en-US" b="0" i="0" u="none" strike="noStrike" dirty="0">
                <a:solidFill>
                  <a:srgbClr val="000000"/>
                </a:solidFill>
                <a:effectLst/>
              </a:rPr>
              <a:t>Each patient was then prescribed a personalized therapy, in line with ESC/EAPCI recommendations, based on the identified endotype.</a:t>
            </a:r>
          </a:p>
          <a:p>
            <a:pPr algn="l"/>
            <a:r>
              <a:rPr lang="en-US" b="0" i="0" u="none" strike="noStrike" dirty="0">
                <a:solidFill>
                  <a:srgbClr val="000000"/>
                </a:solidFill>
                <a:effectLst/>
              </a:rPr>
              <a:t>Follow-up was conducted 12 months after enrollment, via telephone contact or outpatient visit, to assess angina class, general health status, and the occurrence of cardiovascular events.</a:t>
            </a:r>
          </a:p>
          <a:p>
            <a:pPr algn="l"/>
            <a:r>
              <a:rPr lang="en-US" b="0" i="0" u="none" strike="noStrike" dirty="0">
                <a:solidFill>
                  <a:srgbClr val="000000"/>
                </a:solidFill>
                <a:effectLst/>
              </a:rPr>
              <a:t>Anginal symptoms and quality of life were measured using two validated instruments: the Seattle Angina Questionnaire (SAQ) and the EQ-5D-5L.</a:t>
            </a:r>
          </a:p>
          <a:p>
            <a:pPr algn="l"/>
            <a:r>
              <a:rPr lang="en-US" b="0" i="0" u="none" strike="noStrike" dirty="0">
                <a:solidFill>
                  <a:srgbClr val="000000"/>
                </a:solidFill>
                <a:effectLst/>
              </a:rPr>
              <a:t>The SAQ analyzes five domains: physical limitation, angina stability, frequency of episodes, satisfaction with treatment, and quality of life, with scores from 0 to 100, where higher values ​​indicate better health.</a:t>
            </a:r>
          </a:p>
          <a:p>
            <a:pPr algn="l"/>
            <a:r>
              <a:rPr lang="en-US" b="0" i="0" u="none" strike="noStrike" dirty="0">
                <a:solidFill>
                  <a:srgbClr val="000000"/>
                </a:solidFill>
                <a:effectLst/>
              </a:rPr>
              <a:t>The EQ-5D-5L assesses perceived health in five areas: mobility, personal care, daily activities, pain/discomfort, and anxiety/depression, providing a summary score.</a:t>
            </a:r>
          </a:p>
          <a:p>
            <a:pPr algn="l"/>
            <a:r>
              <a:rPr lang="en-US" b="0" i="0" u="none" strike="noStrike" dirty="0">
                <a:solidFill>
                  <a:srgbClr val="000000"/>
                </a:solidFill>
                <a:effectLst/>
              </a:rPr>
              <a:t>Finally, any major cardiovascular events were recorded, particularly hospitalizations for cardiovascular causes and revascularizations for persistent angina.</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6</a:t>
            </a:fld>
            <a:endParaRPr lang="it-IT"/>
          </a:p>
        </p:txBody>
      </p:sp>
    </p:spTree>
    <p:extLst>
      <p:ext uri="{BB962C8B-B14F-4D97-AF65-F5344CB8AC3E}">
        <p14:creationId xmlns:p14="http://schemas.microsoft.com/office/powerpoint/2010/main" val="62046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This slide shows the classification of patients enrolled in the study, based on the results of invasive coronary function tests.</a:t>
            </a:r>
          </a:p>
          <a:p>
            <a:pPr algn="l"/>
            <a:r>
              <a:rPr lang="en-US" b="0" i="0" u="none" strike="noStrike" dirty="0">
                <a:solidFill>
                  <a:srgbClr val="000000"/>
                </a:solidFill>
                <a:effectLst/>
              </a:rPr>
              <a:t>Patients with microvascular dysfunction, diagnosed with a CFR &lt; 2.0 and/or IMR &gt; 25, were treated primarily with beta-blockers (nebivolol or carvedilol), calcium channel blockers, and in some cases, ranolazine.</a:t>
            </a:r>
          </a:p>
          <a:p>
            <a:pPr algn="l"/>
            <a:r>
              <a:rPr lang="en-US" b="0" i="0" u="none" strike="noStrike" dirty="0">
                <a:solidFill>
                  <a:srgbClr val="000000"/>
                </a:solidFill>
                <a:effectLst/>
              </a:rPr>
              <a:t>Epicardial vasospastic angina was diagnosed in the presence of vasospasm ≥ 90%, typical chest pain, and ECG changes during the acetylcholine test. Treatment included calcium channel blockers, even at high doses, short-acting nitrates, and, in severe cases, drug combinations.</a:t>
            </a:r>
          </a:p>
          <a:p>
            <a:pPr algn="l"/>
            <a:r>
              <a:rPr lang="en-US" b="0" i="0" u="none" strike="noStrike" dirty="0">
                <a:solidFill>
                  <a:srgbClr val="000000"/>
                </a:solidFill>
                <a:effectLst/>
              </a:rPr>
              <a:t>In cases of microvascular spasm, with symptoms and ECG changes but without epicardial vasospasm, therapy was similar to VSA. Finally, patients with negative tests were classified as NCCP, and referred for non-cardiological evaluation, with anti-anginal therapy discontinued.</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7</a:t>
            </a:fld>
            <a:endParaRPr lang="it-IT"/>
          </a:p>
        </p:txBody>
      </p:sp>
    </p:spTree>
    <p:extLst>
      <p:ext uri="{BB962C8B-B14F-4D97-AF65-F5344CB8AC3E}">
        <p14:creationId xmlns:p14="http://schemas.microsoft.com/office/powerpoint/2010/main" val="225148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This slide shows the general characteristics of the enrolled population.</a:t>
            </a:r>
          </a:p>
          <a:p>
            <a:pPr algn="l"/>
            <a:r>
              <a:rPr lang="en-US" b="0" i="0" u="none" strike="noStrike" dirty="0">
                <a:solidFill>
                  <a:srgbClr val="000000"/>
                </a:solidFill>
                <a:effectLst/>
              </a:rPr>
              <a:t>The sample includes 213 patients, with a median age of 61 years. As expected for this condition, a female predominance is observed, with women representing 60.1% of the total.</a:t>
            </a:r>
          </a:p>
          <a:p>
            <a:pPr algn="l"/>
            <a:r>
              <a:rPr lang="en-US" b="0" i="0" u="none" strike="noStrike" dirty="0">
                <a:solidFill>
                  <a:srgbClr val="000000"/>
                </a:solidFill>
                <a:effectLst/>
              </a:rPr>
              <a:t>Cardiovascular risk factors are well represented.</a:t>
            </a:r>
          </a:p>
          <a:p>
            <a:pPr algn="l"/>
            <a:r>
              <a:rPr lang="en-US" b="0" i="0" u="none" strike="noStrike" dirty="0">
                <a:solidFill>
                  <a:srgbClr val="000000"/>
                </a:solidFill>
                <a:effectLst/>
              </a:rPr>
              <a:t>Statistically significant values ​​were found regarding smoking habits, particularly in the difference between active smokers, more frequent among men (32.9%), and former smokers, more frequent among women (68.8%).</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8</a:t>
            </a:fld>
            <a:endParaRPr lang="it-IT"/>
          </a:p>
        </p:txBody>
      </p:sp>
    </p:spTree>
    <p:extLst>
      <p:ext uri="{BB962C8B-B14F-4D97-AF65-F5344CB8AC3E}">
        <p14:creationId xmlns:p14="http://schemas.microsoft.com/office/powerpoint/2010/main" val="26684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This slide reports the main clinical and demographic characteristics of patients enrolled at the three centers, with the aim of highlighting any statistically significant differences between the different geographical areas involved: The gender distribution is similar across the three centers, with a consistent female predominance, consistent with the known characteristics of INOCA.</a:t>
            </a:r>
          </a:p>
          <a:p>
            <a:pPr algn="l"/>
            <a:r>
              <a:rPr lang="en-US" b="0" i="0" u="none" strike="noStrike" dirty="0">
                <a:solidFill>
                  <a:srgbClr val="000000"/>
                </a:solidFill>
                <a:effectLst/>
              </a:rPr>
              <a:t>Regarding the average age, the Center is higher, at 65 years, compared to the North and South, where it stands at around 59.9 years.</a:t>
            </a:r>
          </a:p>
          <a:p>
            <a:pPr algn="l"/>
            <a:r>
              <a:rPr lang="en-US" b="0" i="0" u="none" strike="noStrike" dirty="0">
                <a:solidFill>
                  <a:srgbClr val="000000"/>
                </a:solidFill>
                <a:effectLst/>
              </a:rPr>
              <a:t>A statistically significant finding concerns cardiovascular risk factors in the South, where 83.9% of patients have both dyslipidemia and arterial hypertension, a higher prevalence than in the other two centers.</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9</a:t>
            </a:fld>
            <a:endParaRPr lang="it-IT"/>
          </a:p>
        </p:txBody>
      </p:sp>
    </p:spTree>
    <p:extLst>
      <p:ext uri="{BB962C8B-B14F-4D97-AF65-F5344CB8AC3E}">
        <p14:creationId xmlns:p14="http://schemas.microsoft.com/office/powerpoint/2010/main" val="194607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u="none" strike="noStrike" dirty="0">
                <a:solidFill>
                  <a:srgbClr val="000000"/>
                </a:solidFill>
                <a:effectLst/>
              </a:rPr>
              <a:t>This slide illustrates data on the clinical presentation and perceived quality of life of enrolled patients.</a:t>
            </a:r>
          </a:p>
          <a:p>
            <a:pPr algn="l"/>
            <a:r>
              <a:rPr lang="en-US" b="0" i="0" u="none" strike="noStrike" dirty="0">
                <a:solidFill>
                  <a:srgbClr val="000000"/>
                </a:solidFill>
                <a:effectLst/>
              </a:rPr>
              <a:t>Almost all presented with typical angina, predominantly in CCS class II or III. In particular, the prevalence of CCS class II was statistically significant in the central and southern regions, where 100% of patients were also in NYHA class II.</a:t>
            </a:r>
          </a:p>
          <a:p>
            <a:pPr algn="l"/>
            <a:r>
              <a:rPr lang="en-US" b="0" i="0" u="none" strike="noStrike" dirty="0">
                <a:solidFill>
                  <a:srgbClr val="000000"/>
                </a:solidFill>
                <a:effectLst/>
              </a:rPr>
              <a:t>Regarding quality of life, data collected with the Seattle Angina Questionnaire (SAQ) show a significant gender disparity: women reported worse scores, particularly in the domains of physical limitation and angina stability.</a:t>
            </a:r>
          </a:p>
          <a:p>
            <a:pPr algn="l"/>
            <a:r>
              <a:rPr lang="en-US" b="0" i="0" u="none" strike="noStrike" dirty="0">
                <a:solidFill>
                  <a:srgbClr val="000000"/>
                </a:solidFill>
                <a:effectLst/>
              </a:rPr>
              <a:t>This trend is also confirmed by the EQ-5D-5L questionnaire: the VAS score, which reflects global health perception, was significantly lower in women, with a median value of 65 versus 75 in men.</a:t>
            </a:r>
          </a:p>
          <a:p>
            <a:pPr algn="l"/>
            <a:r>
              <a:rPr lang="en-US" b="0" i="0" u="none" strike="noStrike" dirty="0">
                <a:solidFill>
                  <a:srgbClr val="000000"/>
                </a:solidFill>
                <a:effectLst/>
              </a:rPr>
              <a:t>Analyzing the individual domains of the EQ-5D-5L, women more frequently report moderate or severe conditions: for example, 54.6% of women report difficulties with mobility, compared to 36.6% of men. In the personal care dimension, however, the most marked difference concerns anxiety and depression, with 43% of women reporting moderate to severe symptoms, compared to less than 19% of men.</a:t>
            </a:r>
          </a:p>
          <a:p>
            <a:pPr algn="l"/>
            <a:r>
              <a:rPr lang="en-US" b="0" i="0" u="none" strike="noStrike" dirty="0">
                <a:solidFill>
                  <a:srgbClr val="000000"/>
                </a:solidFill>
                <a:effectLst/>
              </a:rPr>
              <a:t>These results, obtained from validated instruments, clearly indicate that women with INOCA report a significantly higher symptom burden and a lower quality of life, despite a similar initial clinical classification compared to men.</a:t>
            </a:r>
            <a:endParaRPr lang="it-IT" dirty="0"/>
          </a:p>
        </p:txBody>
      </p:sp>
      <p:sp>
        <p:nvSpPr>
          <p:cNvPr id="4" name="Segnaposto numero diapositiva 3"/>
          <p:cNvSpPr>
            <a:spLocks noGrp="1"/>
          </p:cNvSpPr>
          <p:nvPr>
            <p:ph type="sldNum" sz="quarter" idx="5"/>
          </p:nvPr>
        </p:nvSpPr>
        <p:spPr/>
        <p:txBody>
          <a:bodyPr/>
          <a:lstStyle/>
          <a:p>
            <a:fld id="{ADD7C223-73A0-EC4B-8188-B454C7DB99A6}" type="slidenum">
              <a:rPr lang="it-IT" smtClean="0"/>
              <a:t>10</a:t>
            </a:fld>
            <a:endParaRPr lang="it-IT"/>
          </a:p>
        </p:txBody>
      </p:sp>
    </p:spTree>
    <p:extLst>
      <p:ext uri="{BB962C8B-B14F-4D97-AF65-F5344CB8AC3E}">
        <p14:creationId xmlns:p14="http://schemas.microsoft.com/office/powerpoint/2010/main" val="76929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127962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201086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255020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V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428A67-C659-D266-F85E-8EC19416D3A1}"/>
              </a:ext>
            </a:extLst>
          </p:cNvPr>
          <p:cNvSpPr/>
          <p:nvPr userDrawn="1"/>
        </p:nvSpPr>
        <p:spPr>
          <a:xfrm>
            <a:off x="0" y="6310313"/>
            <a:ext cx="12192000" cy="549275"/>
          </a:xfrm>
          <a:prstGeom prst="rect">
            <a:avLst/>
          </a:prstGeom>
          <a:solidFill>
            <a:srgbClr val="334C5D">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icon&#10;&#10;Description automatically generated">
            <a:extLst>
              <a:ext uri="{FF2B5EF4-FFF2-40B4-BE49-F238E27FC236}">
                <a16:creationId xmlns:a16="http://schemas.microsoft.com/office/drawing/2014/main" id="{4F3C4110-27D2-7983-7785-8491DF85438E}"/>
              </a:ext>
            </a:extLst>
          </p:cNvPr>
          <p:cNvPicPr>
            <a:picLocks noChangeAspect="1"/>
          </p:cNvPicPr>
          <p:nvPr userDrawn="1"/>
        </p:nvPicPr>
        <p:blipFill rotWithShape="1">
          <a:blip r:embed="rId2">
            <a:alphaModFix amt="10000"/>
          </a:blip>
          <a:srcRect l="1121" t="32020" r="65588" b="64078"/>
          <a:stretch/>
        </p:blipFill>
        <p:spPr>
          <a:xfrm>
            <a:off x="8006208" y="6310313"/>
            <a:ext cx="4185791" cy="549275"/>
          </a:xfrm>
          <a:prstGeom prst="rect">
            <a:avLst/>
          </a:prstGeom>
        </p:spPr>
      </p:pic>
      <p:sp>
        <p:nvSpPr>
          <p:cNvPr id="2" name="Title 1">
            <a:extLst>
              <a:ext uri="{FF2B5EF4-FFF2-40B4-BE49-F238E27FC236}">
                <a16:creationId xmlns:a16="http://schemas.microsoft.com/office/drawing/2014/main" id="{A6C97CB3-4416-4240-89BE-B4C42C3085AE}"/>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26AA21A-F04D-E4B6-7C14-DB34073E19F5}"/>
              </a:ext>
            </a:extLst>
          </p:cNvPr>
          <p:cNvSpPr>
            <a:spLocks noGrp="1"/>
          </p:cNvSpPr>
          <p:nvPr>
            <p:ph type="sldNum" sz="quarter" idx="10"/>
          </p:nvPr>
        </p:nvSpPr>
        <p:spPr/>
        <p:txBody>
          <a:bodyPr/>
          <a:lstStyle/>
          <a:p>
            <a:fld id="{D687E8DB-6C64-7D4F-9F1D-7E499046D885}" type="slidenum">
              <a:rPr lang="en-US" smtClean="0"/>
              <a:pPr/>
              <a:t>‹N›</a:t>
            </a:fld>
            <a:endParaRPr lang="en-US" dirty="0"/>
          </a:p>
        </p:txBody>
      </p:sp>
      <p:sp>
        <p:nvSpPr>
          <p:cNvPr id="5" name="Text Placeholder 4">
            <a:extLst>
              <a:ext uri="{FF2B5EF4-FFF2-40B4-BE49-F238E27FC236}">
                <a16:creationId xmlns:a16="http://schemas.microsoft.com/office/drawing/2014/main" id="{3D381BB3-4078-A48F-3F74-765C0A752641}"/>
              </a:ext>
            </a:extLst>
          </p:cNvPr>
          <p:cNvSpPr>
            <a:spLocks noGrp="1"/>
          </p:cNvSpPr>
          <p:nvPr>
            <p:ph type="body" sz="quarter" idx="11"/>
          </p:nvPr>
        </p:nvSpPr>
        <p:spPr/>
        <p:txBody>
          <a:bodyPr lIns="0" tIns="0" rIns="0" bIns="0"/>
          <a:lstStyle>
            <a:lvl1pPr marL="0" indent="0">
              <a:buNone/>
              <a:defRPr b="1"/>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4" name="Group 3">
            <a:extLst>
              <a:ext uri="{FF2B5EF4-FFF2-40B4-BE49-F238E27FC236}">
                <a16:creationId xmlns:a16="http://schemas.microsoft.com/office/drawing/2014/main" id="{B5898850-85E1-BB05-1990-AD77D6A17AE1}"/>
              </a:ext>
            </a:extLst>
          </p:cNvPr>
          <p:cNvGrpSpPr/>
          <p:nvPr userDrawn="1"/>
        </p:nvGrpSpPr>
        <p:grpSpPr>
          <a:xfrm>
            <a:off x="8718737" y="6427517"/>
            <a:ext cx="3097026" cy="320946"/>
            <a:chOff x="8718737" y="6427517"/>
            <a:chExt cx="3097026" cy="320946"/>
          </a:xfrm>
        </p:grpSpPr>
        <p:pic>
          <p:nvPicPr>
            <p:cNvPr id="6" name="Picture 5">
              <a:extLst>
                <a:ext uri="{FF2B5EF4-FFF2-40B4-BE49-F238E27FC236}">
                  <a16:creationId xmlns:a16="http://schemas.microsoft.com/office/drawing/2014/main" id="{32FB0C1C-6EF1-ECB6-B065-11D64A0F9CA7}"/>
                </a:ext>
              </a:extLst>
            </p:cNvPr>
            <p:cNvPicPr>
              <a:picLocks noChangeAspect="1"/>
            </p:cNvPicPr>
            <p:nvPr userDrawn="1"/>
          </p:nvPicPr>
          <p:blipFill rotWithShape="1">
            <a:blip r:embed="rId3"/>
            <a:srcRect l="48156"/>
            <a:stretch/>
          </p:blipFill>
          <p:spPr>
            <a:xfrm>
              <a:off x="10274300" y="6427517"/>
              <a:ext cx="1541463" cy="320946"/>
            </a:xfrm>
            <a:prstGeom prst="rect">
              <a:avLst/>
            </a:prstGeom>
          </p:spPr>
        </p:pic>
        <p:pic>
          <p:nvPicPr>
            <p:cNvPr id="7" name="Picture 6" descr="A picture containing text, sign, clipart&#10;&#10;Description automatically generated">
              <a:extLst>
                <a:ext uri="{FF2B5EF4-FFF2-40B4-BE49-F238E27FC236}">
                  <a16:creationId xmlns:a16="http://schemas.microsoft.com/office/drawing/2014/main" id="{E76B973C-08B9-55B4-A1D2-6004BA95C659}"/>
                </a:ext>
              </a:extLst>
            </p:cNvPr>
            <p:cNvPicPr>
              <a:picLocks noChangeAspect="1"/>
            </p:cNvPicPr>
            <p:nvPr userDrawn="1"/>
          </p:nvPicPr>
          <p:blipFill>
            <a:blip r:embed="rId4"/>
            <a:stretch>
              <a:fillRect/>
            </a:stretch>
          </p:blipFill>
          <p:spPr>
            <a:xfrm>
              <a:off x="8718737" y="6469395"/>
              <a:ext cx="1519237" cy="238089"/>
            </a:xfrm>
            <a:prstGeom prst="rect">
              <a:avLst/>
            </a:prstGeom>
          </p:spPr>
        </p:pic>
      </p:grpSp>
    </p:spTree>
    <p:extLst>
      <p:ext uri="{BB962C8B-B14F-4D97-AF65-F5344CB8AC3E}">
        <p14:creationId xmlns:p14="http://schemas.microsoft.com/office/powerpoint/2010/main" val="222679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849687" y="6275723"/>
            <a:ext cx="4377828" cy="36933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b="1" i="1" kern="0" noProof="0" dirty="0">
                <a:solidFill>
                  <a:srgbClr val="993300"/>
                </a:solidFill>
                <a:effectLst/>
                <a:latin typeface="+mn-lt"/>
                <a:cs typeface="Arial" pitchFamily="34" charset="0"/>
              </a:rPr>
              <a:t>Roma </a:t>
            </a:r>
            <a:r>
              <a:rPr kumimoji="0" lang="it-IT" sz="1800" b="1" i="1" u="none" strike="noStrike" kern="0" cap="none" spc="0" normalizeH="0" baseline="0" noProof="0" dirty="0">
                <a:ln>
                  <a:noFill/>
                </a:ln>
                <a:solidFill>
                  <a:srgbClr val="993300"/>
                </a:solidFill>
                <a:effectLst/>
                <a:uLnTx/>
                <a:uFillTx/>
                <a:latin typeface="+mn-lt"/>
                <a:cs typeface="Arial" pitchFamily="34" charset="0"/>
              </a:rPr>
              <a:t>13-15 Maggio 2023</a:t>
            </a:r>
            <a:endParaRPr kumimoji="0" lang="it-IT" sz="1800" b="1" i="1" u="none" strike="noStrike" kern="0" cap="none" spc="0" normalizeH="0" baseline="0" noProof="0" dirty="0">
              <a:ln>
                <a:noFill/>
              </a:ln>
              <a:solidFill>
                <a:srgbClr val="FF0000"/>
              </a:solidFill>
              <a:effectLst/>
              <a:uLnTx/>
              <a:uFillTx/>
              <a:latin typeface="+mn-lt"/>
              <a:cs typeface="Arial" pitchFamily="34" charset="0"/>
            </a:endParaRPr>
          </a:p>
        </p:txBody>
      </p:sp>
      <p:sp>
        <p:nvSpPr>
          <p:cNvPr id="8" name="Text Box 10"/>
          <p:cNvSpPr txBox="1">
            <a:spLocks noChangeArrowheads="1"/>
          </p:cNvSpPr>
          <p:nvPr userDrawn="1"/>
        </p:nvSpPr>
        <p:spPr bwMode="auto">
          <a:xfrm>
            <a:off x="849221" y="6556026"/>
            <a:ext cx="12192000" cy="307777"/>
          </a:xfrm>
          <a:prstGeom prst="rect">
            <a:avLst/>
          </a:prstGeom>
          <a:noFill/>
          <a:ln w="9525">
            <a:noFill/>
            <a:miter lim="800000"/>
            <a:headEnd/>
            <a:tailEnd/>
          </a:ln>
        </p:spPr>
        <p:txBody>
          <a:bodyPr wrap="square">
            <a:spAutoFit/>
          </a:bodyPr>
          <a:lstStyle/>
          <a:p>
            <a:pPr lvl="0">
              <a:defRPr/>
            </a:pPr>
            <a:r>
              <a:rPr lang="en-US" sz="1400" b="1" i="1" kern="0" dirty="0">
                <a:solidFill>
                  <a:srgbClr val="002060"/>
                </a:solidFill>
                <a:effectLst/>
                <a:latin typeface="+mn-lt"/>
                <a:cs typeface="Arial" pitchFamily="34" charset="0"/>
              </a:rPr>
              <a:t>AM Leone – </a:t>
            </a:r>
            <a:r>
              <a:rPr lang="it-IT" sz="1400" b="1" i="1" kern="0" dirty="0">
                <a:solidFill>
                  <a:srgbClr val="FF0000"/>
                </a:solidFill>
                <a:effectLst/>
                <a:latin typeface="+mn-lt"/>
                <a:cs typeface="Arial" pitchFamily="34" charset="0"/>
              </a:rPr>
              <a:t>Gestione clinica del paziente con malattia coronarica stabile</a:t>
            </a:r>
            <a:r>
              <a:rPr lang="en-US" sz="1400" b="1" i="1" kern="0" dirty="0">
                <a:solidFill>
                  <a:srgbClr val="FF0000"/>
                </a:solidFill>
                <a:effectLst/>
                <a:latin typeface="+mn-lt"/>
                <a:cs typeface="Arial" pitchFamily="34" charset="0"/>
              </a:rPr>
              <a:t>	</a:t>
            </a:r>
            <a:endParaRPr lang="it-IT" sz="1400" b="1" i="1" kern="0" dirty="0">
              <a:solidFill>
                <a:srgbClr val="FF0000"/>
              </a:solidFill>
              <a:effectLst/>
              <a:latin typeface="+mn-lt"/>
              <a:cs typeface="Arial" pitchFamily="34" charset="0"/>
            </a:endParaRPr>
          </a:p>
        </p:txBody>
      </p:sp>
      <p:cxnSp>
        <p:nvCxnSpPr>
          <p:cNvPr id="11" name="Connettore 1 10"/>
          <p:cNvCxnSpPr/>
          <p:nvPr userDrawn="1"/>
        </p:nvCxnSpPr>
        <p:spPr>
          <a:xfrm flipH="1">
            <a:off x="794" y="6319986"/>
            <a:ext cx="12204000" cy="0"/>
          </a:xfrm>
          <a:prstGeom prst="line">
            <a:avLst/>
          </a:prstGeom>
          <a:ln w="25400">
            <a:solidFill>
              <a:srgbClr val="C00000"/>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userDrawn="1"/>
        </p:nvPicPr>
        <p:blipFill>
          <a:blip r:embed="rId2"/>
          <a:stretch>
            <a:fillRect/>
          </a:stretch>
        </p:blipFill>
        <p:spPr>
          <a:xfrm>
            <a:off x="4458" y="6341521"/>
            <a:ext cx="843500" cy="516479"/>
          </a:xfrm>
          <a:prstGeom prst="rect">
            <a:avLst/>
          </a:prstGeom>
        </p:spPr>
      </p:pic>
      <p:sp>
        <p:nvSpPr>
          <p:cNvPr id="9" name="Titolo 1">
            <a:extLst>
              <a:ext uri="{FF2B5EF4-FFF2-40B4-BE49-F238E27FC236}">
                <a16:creationId xmlns:a16="http://schemas.microsoft.com/office/drawing/2014/main" id="{B6FEF663-08FC-737F-7FC7-4ADCAD338CD0}"/>
              </a:ext>
            </a:extLst>
          </p:cNvPr>
          <p:cNvSpPr>
            <a:spLocks noGrp="1"/>
          </p:cNvSpPr>
          <p:nvPr>
            <p:ph type="title"/>
          </p:nvPr>
        </p:nvSpPr>
        <p:spPr>
          <a:xfrm>
            <a:off x="4044120" y="0"/>
            <a:ext cx="8147880" cy="984957"/>
          </a:xfrm>
        </p:spPr>
        <p:txBody>
          <a:bodyPr>
            <a:normAutofit/>
          </a:bodyPr>
          <a:lstStyle>
            <a:lvl1pPr algn="r">
              <a:defRPr sz="3200" b="1" i="1">
                <a:solidFill>
                  <a:srgbClr val="C00000"/>
                </a:solidFill>
                <a:latin typeface="+mn-lt"/>
              </a:defRPr>
            </a:lvl1pPr>
          </a:lstStyle>
          <a:p>
            <a:r>
              <a:rPr lang="it-IT" dirty="0"/>
              <a:t>Fare clic per modificare lo stile del titolo</a:t>
            </a:r>
          </a:p>
        </p:txBody>
      </p:sp>
      <p:cxnSp>
        <p:nvCxnSpPr>
          <p:cNvPr id="10" name="Connettore 1 6">
            <a:extLst>
              <a:ext uri="{FF2B5EF4-FFF2-40B4-BE49-F238E27FC236}">
                <a16:creationId xmlns:a16="http://schemas.microsoft.com/office/drawing/2014/main" id="{A17D7472-99D1-028A-5054-1F2ED6500EAD}"/>
              </a:ext>
            </a:extLst>
          </p:cNvPr>
          <p:cNvCxnSpPr/>
          <p:nvPr userDrawn="1"/>
        </p:nvCxnSpPr>
        <p:spPr>
          <a:xfrm>
            <a:off x="4044120" y="984957"/>
            <a:ext cx="8136000" cy="0"/>
          </a:xfrm>
          <a:prstGeom prst="line">
            <a:avLst/>
          </a:prstGeom>
          <a:ln w="50800" cap="rnd">
            <a:solidFill>
              <a:srgbClr val="32005C"/>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Immagine 12" descr="logo-policlinico-gemelli_nuovo.png">
            <a:extLst>
              <a:ext uri="{FF2B5EF4-FFF2-40B4-BE49-F238E27FC236}">
                <a16:creationId xmlns:a16="http://schemas.microsoft.com/office/drawing/2014/main" id="{50EA512E-5659-A2AF-36C1-06C673DE40C0}"/>
              </a:ext>
            </a:extLst>
          </p:cNvPr>
          <p:cNvPicPr>
            <a:picLocks noChangeAspect="1"/>
          </p:cNvPicPr>
          <p:nvPr userDrawn="1"/>
        </p:nvPicPr>
        <p:blipFill rotWithShape="1">
          <a:blip r:embed="rId3" cstate="print"/>
          <a:srcRect t="13092" r="-608" b="7826"/>
          <a:stretch/>
        </p:blipFill>
        <p:spPr>
          <a:xfrm>
            <a:off x="1650413" y="46310"/>
            <a:ext cx="2389778" cy="967504"/>
          </a:xfrm>
          <a:prstGeom prst="rect">
            <a:avLst/>
          </a:prstGeom>
          <a:ln w="25400">
            <a:noFill/>
          </a:ln>
          <a:effectLst/>
        </p:spPr>
      </p:pic>
      <p:pic>
        <p:nvPicPr>
          <p:cNvPr id="14" name="Immagine 13">
            <a:extLst>
              <a:ext uri="{FF2B5EF4-FFF2-40B4-BE49-F238E27FC236}">
                <a16:creationId xmlns:a16="http://schemas.microsoft.com/office/drawing/2014/main" id="{6751C092-2814-C844-99AF-4B326F8A6E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930" y="112140"/>
            <a:ext cx="1458685" cy="788137"/>
          </a:xfrm>
          <a:prstGeom prst="rect">
            <a:avLst/>
          </a:prstGeom>
        </p:spPr>
      </p:pic>
    </p:spTree>
    <p:extLst>
      <p:ext uri="{BB962C8B-B14F-4D97-AF65-F5344CB8AC3E}">
        <p14:creationId xmlns:p14="http://schemas.microsoft.com/office/powerpoint/2010/main" val="149918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a:lvl1pPr>
          </a:lstStyle>
          <a:p>
            <a:r>
              <a:rPr lang="en-US" dirty="0"/>
              <a:t>Click to edit master title style</a:t>
            </a:r>
          </a:p>
        </p:txBody>
      </p:sp>
      <p:sp>
        <p:nvSpPr>
          <p:cNvPr id="7" name="Slide Number Placeholder 4">
            <a:extLst>
              <a:ext uri="{FF2B5EF4-FFF2-40B4-BE49-F238E27FC236}">
                <a16:creationId xmlns:a16="http://schemas.microsoft.com/office/drawing/2014/main" id="{84E27446-0F1A-44AF-921A-D8B5C3634337}"/>
              </a:ext>
            </a:extLst>
          </p:cNvPr>
          <p:cNvSpPr>
            <a:spLocks noGrp="1"/>
          </p:cNvSpPr>
          <p:nvPr>
            <p:ph type="sldNum" sz="quarter" idx="4"/>
          </p:nvPr>
        </p:nvSpPr>
        <p:spPr>
          <a:xfrm>
            <a:off x="10754480" y="6428232"/>
            <a:ext cx="888880" cy="283464"/>
          </a:xfrm>
          <a:prstGeom prst="rect">
            <a:avLst/>
          </a:prstGeom>
        </p:spPr>
        <p:txBody>
          <a:bodyPr anchor="b"/>
          <a:lstStyle>
            <a:lvl1pPr>
              <a:defRPr sz="1067">
                <a:solidFill>
                  <a:schemeClr val="bg1"/>
                </a:solidFill>
              </a:defRPr>
            </a:lvl1pPr>
          </a:lstStyle>
          <a:p>
            <a:fld id="{A2885E78-1F86-4A3D-9EE1-B0103B1CEF15}" type="slidenum">
              <a:rPr lang="en-US" smtClean="0"/>
              <a:pPr/>
              <a:t>‹N›</a:t>
            </a:fld>
            <a:r>
              <a:rPr lang="en-US" dirty="0"/>
              <a:t> of 44</a:t>
            </a:r>
          </a:p>
        </p:txBody>
      </p:sp>
    </p:spTree>
    <p:extLst>
      <p:ext uri="{BB962C8B-B14F-4D97-AF65-F5344CB8AC3E}">
        <p14:creationId xmlns:p14="http://schemas.microsoft.com/office/powerpoint/2010/main" val="36413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291565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168614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187482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260250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172312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28683" y="6275723"/>
            <a:ext cx="10888754" cy="369332"/>
          </a:xfrm>
          <a:prstGeom prst="rect">
            <a:avLst/>
          </a:prstGeom>
          <a:noFill/>
          <a:ln w="9525">
            <a:noFill/>
            <a:miter lim="800000"/>
            <a:headEnd/>
            <a:tailEnd/>
          </a:ln>
        </p:spPr>
        <p:txBody>
          <a:bodyPr wrap="square">
            <a:spAutoFit/>
          </a:bodyPr>
          <a:lstStyle/>
          <a:p>
            <a:pPr algn="l">
              <a:defRPr/>
            </a:pPr>
            <a:r>
              <a:rPr lang="it-IT" b="1" i="1" dirty="0">
                <a:solidFill>
                  <a:srgbClr val="993300"/>
                </a:solidFill>
                <a:effectLst/>
                <a:latin typeface="+mn-lt"/>
                <a:cs typeface="Arial" pitchFamily="34" charset="0"/>
              </a:rPr>
              <a:t>Madrid 2nd </a:t>
            </a:r>
            <a:r>
              <a:rPr lang="it-IT" b="1" i="1" dirty="0" err="1">
                <a:solidFill>
                  <a:srgbClr val="993300"/>
                </a:solidFill>
                <a:effectLst/>
                <a:latin typeface="+mn-lt"/>
                <a:cs typeface="Arial" pitchFamily="34" charset="0"/>
              </a:rPr>
              <a:t>September</a:t>
            </a:r>
            <a:r>
              <a:rPr lang="it-IT" b="1" i="1" dirty="0">
                <a:solidFill>
                  <a:srgbClr val="993300"/>
                </a:solidFill>
                <a:effectLst/>
                <a:latin typeface="+mn-lt"/>
                <a:cs typeface="Arial" pitchFamily="34" charset="0"/>
              </a:rPr>
              <a:t> 2025</a:t>
            </a:r>
            <a:endParaRPr lang="it-IT" b="1" i="1" dirty="0">
              <a:solidFill>
                <a:srgbClr val="FF0000"/>
              </a:solidFill>
              <a:effectLst/>
              <a:latin typeface="+mn-lt"/>
              <a:cs typeface="Arial" pitchFamily="34" charset="0"/>
            </a:endParaRPr>
          </a:p>
        </p:txBody>
      </p:sp>
      <p:cxnSp>
        <p:nvCxnSpPr>
          <p:cNvPr id="7" name="Connettore 1 6"/>
          <p:cNvCxnSpPr/>
          <p:nvPr userDrawn="1"/>
        </p:nvCxnSpPr>
        <p:spPr>
          <a:xfrm>
            <a:off x="2882028" y="912599"/>
            <a:ext cx="9288000" cy="0"/>
          </a:xfrm>
          <a:prstGeom prst="line">
            <a:avLst/>
          </a:prstGeom>
          <a:ln w="50800" cap="rnd">
            <a:solidFill>
              <a:srgbClr val="32005C"/>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userDrawn="1"/>
        </p:nvSpPr>
        <p:spPr bwMode="auto">
          <a:xfrm>
            <a:off x="48556" y="6535331"/>
            <a:ext cx="10888754" cy="646331"/>
          </a:xfrm>
          <a:prstGeom prst="rect">
            <a:avLst/>
          </a:prstGeom>
          <a:noFill/>
          <a:ln w="9525">
            <a:noFill/>
            <a:miter lim="800000"/>
            <a:headEnd/>
            <a:tailEnd/>
          </a:ln>
        </p:spPr>
        <p:txBody>
          <a:bodyPr wrap="square">
            <a:spAutoFit/>
          </a:bodyPr>
          <a:lstStyle/>
          <a:p>
            <a:pPr algn="l">
              <a:defRPr/>
            </a:pPr>
            <a:r>
              <a:rPr lang="it-IT" sz="1200" b="1" i="1" dirty="0">
                <a:solidFill>
                  <a:srgbClr val="002060"/>
                </a:solidFill>
                <a:effectLst/>
                <a:latin typeface="+mn-lt"/>
                <a:cs typeface="Arial" pitchFamily="34" charset="0"/>
              </a:rPr>
              <a:t>AM Leone:</a:t>
            </a:r>
            <a:r>
              <a:rPr lang="it-IT" sz="1200" b="1" i="1" dirty="0">
                <a:solidFill>
                  <a:srgbClr val="FF0000"/>
                </a:solidFill>
                <a:effectLst/>
                <a:latin typeface="+mn-lt"/>
                <a:cs typeface="Arial" pitchFamily="34" charset="0"/>
              </a:rPr>
              <a:t> the INOCA IT </a:t>
            </a:r>
            <a:r>
              <a:rPr lang="it-IT" sz="1200" b="1" i="1" dirty="0" err="1">
                <a:solidFill>
                  <a:srgbClr val="FF0000"/>
                </a:solidFill>
                <a:effectLst/>
                <a:latin typeface="+mn-lt"/>
                <a:cs typeface="Arial" pitchFamily="34" charset="0"/>
              </a:rPr>
              <a:t>registry</a:t>
            </a:r>
            <a:r>
              <a:rPr lang="it-IT" sz="1200" b="1" i="1" dirty="0">
                <a:solidFill>
                  <a:srgbClr val="FF0000"/>
                </a:solidFill>
                <a:effectLst/>
                <a:latin typeface="+mn-lt"/>
                <a:cs typeface="Arial" pitchFamily="34" charset="0"/>
              </a:rPr>
              <a:t>  </a:t>
            </a:r>
            <a:endParaRPr lang="it-IT" sz="1200" b="1" i="1" dirty="0">
              <a:solidFill>
                <a:srgbClr val="993300"/>
              </a:solidFill>
              <a:effectLst/>
              <a:latin typeface="+mn-lt"/>
              <a:cs typeface="Arial" pitchFamily="34" charset="0"/>
            </a:endParaRPr>
          </a:p>
          <a:p>
            <a:pPr algn="l">
              <a:defRPr/>
            </a:pPr>
            <a:endParaRPr lang="en-US" sz="1200" b="1" i="1" dirty="0">
              <a:solidFill>
                <a:srgbClr val="FF0000"/>
              </a:solidFill>
              <a:effectLst/>
              <a:latin typeface="+mn-lt"/>
              <a:cs typeface="Arial" pitchFamily="34" charset="0"/>
            </a:endParaRPr>
          </a:p>
          <a:p>
            <a:pPr algn="l">
              <a:defRPr/>
            </a:pPr>
            <a:endParaRPr lang="en-US" sz="1200" b="1" i="1" dirty="0">
              <a:solidFill>
                <a:srgbClr val="FF0000"/>
              </a:solidFill>
              <a:effectLst/>
              <a:latin typeface="+mn-lt"/>
              <a:cs typeface="Arial" pitchFamily="34" charset="0"/>
            </a:endParaRPr>
          </a:p>
        </p:txBody>
      </p:sp>
      <p:cxnSp>
        <p:nvCxnSpPr>
          <p:cNvPr id="11" name="Connettore 1 10"/>
          <p:cNvCxnSpPr/>
          <p:nvPr userDrawn="1"/>
        </p:nvCxnSpPr>
        <p:spPr>
          <a:xfrm flipH="1">
            <a:off x="794" y="6319986"/>
            <a:ext cx="12204000" cy="0"/>
          </a:xfrm>
          <a:prstGeom prst="line">
            <a:avLst/>
          </a:prstGeom>
          <a:ln w="25400">
            <a:solidFill>
              <a:srgbClr val="C00000"/>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egnaposto contenuto 7">
            <a:extLst>
              <a:ext uri="{FF2B5EF4-FFF2-40B4-BE49-F238E27FC236}">
                <a16:creationId xmlns:a16="http://schemas.microsoft.com/office/drawing/2014/main" id="{9538741C-6C02-4573-62BD-D6451D49020F}"/>
              </a:ext>
            </a:extLst>
          </p:cNvPr>
          <p:cNvPicPr>
            <a:picLocks noChangeAspect="1"/>
          </p:cNvPicPr>
          <p:nvPr userDrawn="1"/>
        </p:nvPicPr>
        <p:blipFill>
          <a:blip r:embed="rId2"/>
          <a:stretch>
            <a:fillRect/>
          </a:stretch>
        </p:blipFill>
        <p:spPr>
          <a:xfrm>
            <a:off x="21972" y="75435"/>
            <a:ext cx="1176515" cy="1149062"/>
          </a:xfrm>
          <a:prstGeom prst="rect">
            <a:avLst/>
          </a:prstGeom>
          <a:solidFill>
            <a:srgbClr val="FFAFE2"/>
          </a:solidFill>
        </p:spPr>
      </p:pic>
      <p:sp>
        <p:nvSpPr>
          <p:cNvPr id="10" name="Text Box 4">
            <a:extLst>
              <a:ext uri="{FF2B5EF4-FFF2-40B4-BE49-F238E27FC236}">
                <a16:creationId xmlns:a16="http://schemas.microsoft.com/office/drawing/2014/main" id="{76C805E7-44D2-8106-9968-4369FE08FE09}"/>
              </a:ext>
            </a:extLst>
          </p:cNvPr>
          <p:cNvSpPr txBox="1">
            <a:spLocks noChangeArrowheads="1"/>
          </p:cNvSpPr>
          <p:nvPr userDrawn="1"/>
        </p:nvSpPr>
        <p:spPr bwMode="auto">
          <a:xfrm>
            <a:off x="874644" y="485833"/>
            <a:ext cx="2186608" cy="73866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66"/>
                </a:solidFill>
                <a:effectLst/>
                <a:uLnTx/>
                <a:uFillTx/>
                <a:latin typeface="Calibri"/>
                <a:ea typeface="+mn-ea"/>
                <a:cs typeface="Arial" pitchFamily="34" charset="0"/>
              </a:rPr>
              <a:t>INOCA-IT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66"/>
                </a:solidFill>
                <a:effectLst/>
                <a:uLnTx/>
                <a:uFillTx/>
                <a:latin typeface="Calibri"/>
                <a:ea typeface="+mn-ea"/>
                <a:cs typeface="Arial" pitchFamily="34" charset="0"/>
              </a:rPr>
              <a:t>(RF-2019-12369486)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1" u="none" strike="noStrike" kern="0" cap="none" spc="0" normalizeH="0" baseline="0" noProof="0" dirty="0">
              <a:ln>
                <a:noFill/>
              </a:ln>
              <a:solidFill>
                <a:srgbClr val="C00000"/>
              </a:solidFill>
              <a:effectLst/>
              <a:uLnTx/>
              <a:uFillTx/>
              <a:latin typeface="Calibri"/>
              <a:ea typeface="+mn-ea"/>
              <a:cs typeface="Arial" pitchFamily="34" charset="0"/>
            </a:endParaRPr>
          </a:p>
        </p:txBody>
      </p:sp>
    </p:spTree>
    <p:extLst>
      <p:ext uri="{BB962C8B-B14F-4D97-AF65-F5344CB8AC3E}">
        <p14:creationId xmlns:p14="http://schemas.microsoft.com/office/powerpoint/2010/main" val="59764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221372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FA123B6-71DD-4BF6-863B-0755C01B83DC}" type="datetimeFigureOut">
              <a:rPr lang="it-IT" smtClean="0"/>
              <a:pPr/>
              <a:t>21/08/2025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45EC69-48E9-4BAF-8C61-D17612664464}" type="slidenum">
              <a:rPr lang="it-IT" smtClean="0"/>
              <a:pPr/>
              <a:t>‹N›</a:t>
            </a:fld>
            <a:endParaRPr lang="it-IT"/>
          </a:p>
        </p:txBody>
      </p:sp>
    </p:spTree>
    <p:extLst>
      <p:ext uri="{BB962C8B-B14F-4D97-AF65-F5344CB8AC3E}">
        <p14:creationId xmlns:p14="http://schemas.microsoft.com/office/powerpoint/2010/main" val="126088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123B6-71DD-4BF6-863B-0755C01B83DC}" type="datetimeFigureOut">
              <a:rPr lang="it-IT" smtClean="0"/>
              <a:pPr/>
              <a:t>21/08/2025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5EC69-48E9-4BAF-8C61-D17612664464}" type="slidenum">
              <a:rPr lang="it-IT" smtClean="0"/>
              <a:pPr/>
              <a:t>‹N›</a:t>
            </a:fld>
            <a:endParaRPr lang="it-IT"/>
          </a:p>
        </p:txBody>
      </p:sp>
    </p:spTree>
    <p:extLst>
      <p:ext uri="{BB962C8B-B14F-4D97-AF65-F5344CB8AC3E}">
        <p14:creationId xmlns:p14="http://schemas.microsoft.com/office/powerpoint/2010/main" val="3108715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5503B05E-DEE3-EFB7-EDAF-EA15D37CAD0E}"/>
              </a:ext>
            </a:extLst>
          </p:cNvPr>
          <p:cNvPicPr>
            <a:picLocks noGrp="1" noChangeAspect="1"/>
          </p:cNvPicPr>
          <p:nvPr>
            <p:ph idx="4294967295"/>
          </p:nvPr>
        </p:nvPicPr>
        <p:blipFill>
          <a:blip r:embed="rId3"/>
          <a:stretch>
            <a:fillRect/>
          </a:stretch>
        </p:blipFill>
        <p:spPr>
          <a:xfrm>
            <a:off x="7497763" y="1136650"/>
            <a:ext cx="4694237" cy="4584700"/>
          </a:xfrm>
          <a:prstGeom prst="rect">
            <a:avLst/>
          </a:prstGeom>
          <a:solidFill>
            <a:srgbClr val="FFAFE2"/>
          </a:solidFill>
        </p:spPr>
      </p:pic>
      <p:sp>
        <p:nvSpPr>
          <p:cNvPr id="9" name="Segnaposto piè di pagina 8">
            <a:extLst>
              <a:ext uri="{FF2B5EF4-FFF2-40B4-BE49-F238E27FC236}">
                <a16:creationId xmlns:a16="http://schemas.microsoft.com/office/drawing/2014/main" id="{937005C9-710D-27A3-2AD7-A8F2B16F1ADB}"/>
              </a:ext>
            </a:extLst>
          </p:cNvPr>
          <p:cNvSpPr>
            <a:spLocks noGrp="1"/>
          </p:cNvSpPr>
          <p:nvPr>
            <p:ph type="ftr" sz="quarter" idx="4294967295"/>
          </p:nvPr>
        </p:nvSpPr>
        <p:spPr>
          <a:xfrm>
            <a:off x="0" y="6356350"/>
            <a:ext cx="4114800" cy="365125"/>
          </a:xfrm>
        </p:spPr>
        <p:txBody>
          <a:bodyPr/>
          <a:lstStyle/>
          <a:p>
            <a:r>
              <a:rPr lang="it-IT" dirty="0">
                <a:latin typeface="Times New Roman" panose="02020603050405020304" pitchFamily="18" charset="0"/>
                <a:cs typeface="Times New Roman" panose="02020603050405020304" pitchFamily="18" charset="0"/>
              </a:rPr>
              <a:t>23/06/2025</a:t>
            </a:r>
          </a:p>
        </p:txBody>
      </p:sp>
      <p:sp>
        <p:nvSpPr>
          <p:cNvPr id="2" name="Text Box 4">
            <a:extLst>
              <a:ext uri="{FF2B5EF4-FFF2-40B4-BE49-F238E27FC236}">
                <a16:creationId xmlns:a16="http://schemas.microsoft.com/office/drawing/2014/main" id="{CACA6DFC-2349-BA9A-19F6-42E9DBCBECDC}"/>
              </a:ext>
            </a:extLst>
          </p:cNvPr>
          <p:cNvSpPr txBox="1">
            <a:spLocks noChangeArrowheads="1"/>
          </p:cNvSpPr>
          <p:nvPr/>
        </p:nvSpPr>
        <p:spPr bwMode="auto">
          <a:xfrm>
            <a:off x="341907" y="937111"/>
            <a:ext cx="6446656" cy="57861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66"/>
                </a:solidFill>
                <a:uLnTx/>
                <a:uFillTx/>
                <a:latin typeface="Calibri"/>
                <a:ea typeface="+mn-ea"/>
                <a:cs typeface="Arial" pitchFamily="34" charset="0"/>
              </a:rPr>
              <a:t>Prospective, observational, multicenter, non-randomized study on Ischemia with Non-Obstructive Coronary Artery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66"/>
                </a:solidFill>
                <a:uLnTx/>
                <a:uFillTx/>
                <a:latin typeface="Calibri"/>
                <a:ea typeface="+mn-ea"/>
                <a:cs typeface="Arial" pitchFamily="34" charset="0"/>
              </a:rPr>
              <a:t> in Italy: the INOCA-IT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66"/>
                </a:solidFill>
                <a:uLnTx/>
                <a:uFillTx/>
                <a:latin typeface="Calibri"/>
                <a:ea typeface="+mn-ea"/>
                <a:cs typeface="Arial" pitchFamily="34" charset="0"/>
              </a:rPr>
              <a:t>Registry (RF-2019-12369486)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1" i="1" u="none" strike="noStrike" kern="0" cap="none" spc="0" normalizeH="0" baseline="0" noProof="0" dirty="0">
              <a:ln>
                <a:noFill/>
              </a:ln>
              <a:solidFill>
                <a:srgbClr val="C00000"/>
              </a:solidFill>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1" i="1" u="none" strike="noStrike" kern="0" cap="none" spc="0" normalizeH="0" baseline="0" noProof="0" dirty="0">
              <a:ln>
                <a:noFill/>
              </a:ln>
              <a:solidFill>
                <a:srgbClr val="C00000"/>
              </a:solidFill>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0" cap="none" spc="0" normalizeH="0" baseline="0" noProof="0" dirty="0">
                <a:ln>
                  <a:noFill/>
                </a:ln>
                <a:solidFill>
                  <a:srgbClr val="C00000"/>
                </a:solidFill>
                <a:uLnTx/>
                <a:uFillTx/>
                <a:latin typeface="Calibri"/>
                <a:ea typeface="+mn-ea"/>
                <a:cs typeface="Arial" pitchFamily="34" charset="0"/>
              </a:rPr>
              <a:t>Antonio Maria Leone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i="1" kern="0" dirty="0">
                <a:solidFill>
                  <a:srgbClr val="C00000"/>
                </a:solidFill>
                <a:latin typeface="Calibri"/>
                <a:cs typeface="Arial" pitchFamily="34" charset="0"/>
              </a:rPr>
              <a:t>on </a:t>
            </a:r>
            <a:r>
              <a:rPr lang="it-IT" sz="2400" b="1" i="1" kern="0" dirty="0" err="1">
                <a:solidFill>
                  <a:srgbClr val="C00000"/>
                </a:solidFill>
                <a:latin typeface="Calibri"/>
                <a:cs typeface="Arial" pitchFamily="34" charset="0"/>
              </a:rPr>
              <a:t>behalf</a:t>
            </a:r>
            <a:r>
              <a:rPr lang="it-IT" sz="2400" b="1" i="1" kern="0" dirty="0">
                <a:solidFill>
                  <a:srgbClr val="C00000"/>
                </a:solidFill>
                <a:latin typeface="Calibri"/>
                <a:cs typeface="Arial" pitchFamily="34" charset="0"/>
              </a:rPr>
              <a:t> of INOCA IT </a:t>
            </a:r>
            <a:r>
              <a:rPr lang="it-IT" sz="2400" b="1" i="1" kern="0" dirty="0" err="1">
                <a:solidFill>
                  <a:srgbClr val="C00000"/>
                </a:solidFill>
                <a:latin typeface="Calibri"/>
                <a:cs typeface="Arial" pitchFamily="34" charset="0"/>
              </a:rPr>
              <a:t>investigators</a:t>
            </a:r>
            <a:r>
              <a:rPr lang="it-IT" sz="2400" b="1" i="1" kern="0" dirty="0">
                <a:solidFill>
                  <a:srgbClr val="C00000"/>
                </a:solidFill>
                <a:latin typeface="Calibri"/>
                <a:cs typeface="Arial" pitchFamily="34" charset="0"/>
              </a:rPr>
              <a:t>*</a:t>
            </a:r>
            <a:endParaRPr kumimoji="0" lang="it-IT" sz="2400" b="1" i="1" u="none" strike="noStrike" kern="0" cap="none" spc="0" normalizeH="0" baseline="0" noProof="0" dirty="0">
              <a:ln>
                <a:noFill/>
              </a:ln>
              <a:solidFill>
                <a:srgbClr val="C00000"/>
              </a:solidFill>
              <a:uLnTx/>
              <a:uFillTx/>
              <a:latin typeface="Calibri"/>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1" u="none" strike="noStrike" kern="0" cap="none" spc="0" normalizeH="0" baseline="0" noProof="0" dirty="0">
              <a:ln>
                <a:noFill/>
              </a:ln>
              <a:solidFill>
                <a:srgbClr val="000066"/>
              </a:solidFill>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1" u="none" strike="noStrike" kern="0" cap="none" spc="0" normalizeH="0" baseline="0" noProof="0" dirty="0">
              <a:ln>
                <a:noFill/>
              </a:ln>
              <a:solidFill>
                <a:srgbClr val="000066"/>
              </a:solidFill>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000066"/>
                </a:solidFill>
                <a:uLnTx/>
                <a:uFillTx/>
                <a:latin typeface="Calibri"/>
                <a:ea typeface="+mn-ea"/>
                <a:cs typeface="Arial" pitchFamily="34" charset="0"/>
              </a:rPr>
              <a:t>Center of </a:t>
            </a:r>
            <a:r>
              <a:rPr kumimoji="0" lang="it-IT" sz="1600" b="1" i="1" u="none" strike="noStrike" kern="0" cap="none" spc="0" normalizeH="0" baseline="0" noProof="0" dirty="0" err="1">
                <a:ln>
                  <a:noFill/>
                </a:ln>
                <a:solidFill>
                  <a:srgbClr val="000066"/>
                </a:solidFill>
                <a:uLnTx/>
                <a:uFillTx/>
                <a:latin typeface="Calibri"/>
                <a:ea typeface="+mn-ea"/>
                <a:cs typeface="Arial" pitchFamily="34" charset="0"/>
              </a:rPr>
              <a:t>Excellence</a:t>
            </a:r>
            <a:r>
              <a:rPr kumimoji="0" lang="it-IT" sz="1600" b="1" i="1" u="none" strike="noStrike" kern="0" cap="none" spc="0" normalizeH="0" baseline="0" noProof="0" dirty="0">
                <a:ln>
                  <a:noFill/>
                </a:ln>
                <a:solidFill>
                  <a:srgbClr val="000066"/>
                </a:solidFill>
                <a:uLnTx/>
                <a:uFillTx/>
                <a:latin typeface="Calibri"/>
                <a:ea typeface="+mn-ea"/>
                <a:cs typeface="Arial" pitchFamily="34" charset="0"/>
              </a:rPr>
              <a:t> in </a:t>
            </a:r>
            <a:r>
              <a:rPr kumimoji="0" lang="it-IT" sz="1600" b="1" i="1" u="none" strike="noStrike" kern="0" cap="none" spc="0" normalizeH="0" baseline="0" noProof="0" dirty="0" err="1">
                <a:ln>
                  <a:noFill/>
                </a:ln>
                <a:solidFill>
                  <a:srgbClr val="000066"/>
                </a:solidFill>
                <a:uLnTx/>
                <a:uFillTx/>
                <a:latin typeface="Calibri"/>
                <a:ea typeface="+mn-ea"/>
                <a:cs typeface="Arial" pitchFamily="34" charset="0"/>
              </a:rPr>
              <a:t>Cardiovascular</a:t>
            </a:r>
            <a:r>
              <a:rPr kumimoji="0" lang="it-IT" sz="1600" b="1" i="1" u="none" strike="noStrike" kern="0" cap="none" spc="0" normalizeH="0" baseline="0" noProof="0" dirty="0">
                <a:ln>
                  <a:noFill/>
                </a:ln>
                <a:solidFill>
                  <a:srgbClr val="000066"/>
                </a:solidFill>
                <a:uLnTx/>
                <a:uFillTx/>
                <a:latin typeface="Calibri"/>
                <a:ea typeface="+mn-ea"/>
                <a:cs typeface="Arial" pitchFamily="34" charset="0"/>
              </a:rPr>
              <a:t> Sciences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000066"/>
                </a:solidFill>
                <a:uLnTx/>
                <a:uFillTx/>
                <a:latin typeface="Calibri"/>
                <a:ea typeface="+mn-ea"/>
                <a:cs typeface="Arial" pitchFamily="34" charset="0"/>
              </a:rPr>
              <a:t>Ospedale Isola Tiberina Gemelli Isola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000066"/>
                </a:solidFill>
                <a:uLnTx/>
                <a:uFillTx/>
                <a:latin typeface="Calibri"/>
                <a:ea typeface="+mn-ea"/>
                <a:cs typeface="Arial" pitchFamily="34" charset="0"/>
              </a:rPr>
              <a:t>Università Cattolica del Sacro Cuore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000066"/>
                </a:solidFill>
                <a:uLnTx/>
                <a:uFillTx/>
                <a:latin typeface="Calibri"/>
                <a:ea typeface="+mn-ea"/>
                <a:cs typeface="Arial" pitchFamily="34" charset="0"/>
              </a:rPr>
              <a:t>Roma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Calibri"/>
              <a:ea typeface="+mn-ea"/>
              <a:cs typeface="Arial" pitchFamily="34" charset="0"/>
            </a:endParaRPr>
          </a:p>
        </p:txBody>
      </p:sp>
      <p:sp>
        <p:nvSpPr>
          <p:cNvPr id="3" name="Rectangle 3">
            <a:extLst>
              <a:ext uri="{FF2B5EF4-FFF2-40B4-BE49-F238E27FC236}">
                <a16:creationId xmlns:a16="http://schemas.microsoft.com/office/drawing/2014/main" id="{76112A3B-7CA9-5F68-5CE7-D0D5006598DB}"/>
              </a:ext>
            </a:extLst>
          </p:cNvPr>
          <p:cNvSpPr>
            <a:spLocks noChangeArrowheads="1"/>
          </p:cNvSpPr>
          <p:nvPr/>
        </p:nvSpPr>
        <p:spPr bwMode="auto">
          <a:xfrm>
            <a:off x="4125086" y="6414340"/>
            <a:ext cx="8072216" cy="30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9263" marR="0" lvl="0" indent="0" algn="l" defTabSz="914400" rtl="0" eaLnBrk="1" fontAlgn="auto" latinLnBrk="0" hangingPunct="1">
              <a:lnSpc>
                <a:spcPts val="1600"/>
              </a:lnSpc>
              <a:spcBef>
                <a:spcPts val="300"/>
              </a:spcBef>
              <a:spcAft>
                <a:spcPts val="0"/>
              </a:spcAft>
              <a:buClr>
                <a:srgbClr val="7D177A"/>
              </a:buClr>
              <a:buSzTx/>
              <a:buFontTx/>
              <a:buNone/>
              <a:tabLst>
                <a:tab pos="449263" algn="l"/>
              </a:tabLst>
              <a:defRPr/>
            </a:pPr>
            <a:r>
              <a:rPr kumimoji="0" lang="en-US" sz="1400" b="0" i="0" u="none" strike="noStrike" kern="0" cap="none" spc="0" normalizeH="0" baseline="0" noProof="0" dirty="0">
                <a:ln>
                  <a:noFill/>
                </a:ln>
                <a:solidFill>
                  <a:srgbClr val="2A0946"/>
                </a:solidFill>
                <a:effectLst/>
                <a:uLnTx/>
                <a:uFillTx/>
                <a:latin typeface="Calibri"/>
                <a:cs typeface="Arial" charset="0"/>
                <a:sym typeface="Monotype Sorts" charset="0"/>
              </a:rPr>
              <a:t>*Milan: A. Chieffo (PI), G. Ghizzoni; </a:t>
            </a:r>
            <a:r>
              <a:rPr lang="en-US" sz="1400" kern="0" dirty="0">
                <a:solidFill>
                  <a:srgbClr val="2A0946"/>
                </a:solidFill>
                <a:latin typeface="Calibri"/>
                <a:cs typeface="Arial" charset="0"/>
                <a:sym typeface="Monotype Sorts" charset="0"/>
              </a:rPr>
              <a:t>Rome: A.M. Leone, D. Galante; </a:t>
            </a:r>
            <a:r>
              <a:rPr kumimoji="0" lang="en-US" sz="1400" b="0" i="0" u="none" strike="noStrike" kern="0" cap="none" spc="0" normalizeH="0" baseline="0" noProof="0" dirty="0">
                <a:ln>
                  <a:noFill/>
                </a:ln>
                <a:solidFill>
                  <a:srgbClr val="2A0946"/>
                </a:solidFill>
                <a:effectLst/>
                <a:uLnTx/>
                <a:uFillTx/>
                <a:latin typeface="Calibri"/>
                <a:cs typeface="Arial" charset="0"/>
                <a:sym typeface="Monotype Sorts" charset="0"/>
              </a:rPr>
              <a:t>Naples: G. Esposito, L. Di Serafino</a:t>
            </a:r>
          </a:p>
        </p:txBody>
      </p:sp>
    </p:spTree>
    <p:extLst>
      <p:ext uri="{BB962C8B-B14F-4D97-AF65-F5344CB8AC3E}">
        <p14:creationId xmlns:p14="http://schemas.microsoft.com/office/powerpoint/2010/main" val="211408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895ECA9-BB85-80A9-57FF-32E68E4AF32D}"/>
              </a:ext>
            </a:extLst>
          </p:cNvPr>
          <p:cNvSpPr>
            <a:spLocks noGrp="1"/>
          </p:cNvSpPr>
          <p:nvPr>
            <p:ph sz="half" idx="4294967295"/>
          </p:nvPr>
        </p:nvSpPr>
        <p:spPr>
          <a:xfrm>
            <a:off x="0" y="2089150"/>
            <a:ext cx="5157788" cy="3684588"/>
          </a:xfrm>
        </p:spPr>
        <p:txBody>
          <a:bodyPr>
            <a:normAutofit lnSpcReduction="10000"/>
          </a:bodyPr>
          <a:lstStyle/>
          <a:p>
            <a:endParaRPr lang="it-IT" sz="2400"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it-IT" sz="2200" dirty="0" err="1">
                <a:latin typeface="Calibri" panose="020F0502020204030204" pitchFamily="34" charset="0"/>
                <a:ea typeface="Calibri" panose="020F0502020204030204" pitchFamily="34" charset="0"/>
                <a:cs typeface="Calibri" panose="020F0502020204030204" pitchFamily="34" charset="0"/>
              </a:rPr>
              <a:t>Typical</a:t>
            </a:r>
            <a:r>
              <a:rPr lang="it-IT" sz="2200" dirty="0">
                <a:latin typeface="Calibri" panose="020F0502020204030204" pitchFamily="34" charset="0"/>
                <a:ea typeface="Calibri" panose="020F0502020204030204" pitchFamily="34" charset="0"/>
                <a:cs typeface="Calibri" panose="020F0502020204030204" pitchFamily="34" charset="0"/>
              </a:rPr>
              <a:t> </a:t>
            </a:r>
            <a:r>
              <a:rPr lang="it-IT" sz="2200" dirty="0" err="1">
                <a:latin typeface="Calibri" panose="020F0502020204030204" pitchFamily="34" charset="0"/>
                <a:ea typeface="Calibri" panose="020F0502020204030204" pitchFamily="34" charset="0"/>
                <a:cs typeface="Calibri" panose="020F0502020204030204" pitchFamily="34" charset="0"/>
              </a:rPr>
              <a:t>chest</a:t>
            </a:r>
            <a:r>
              <a:rPr lang="it-IT" sz="2200" dirty="0">
                <a:latin typeface="Calibri" panose="020F0502020204030204" pitchFamily="34" charset="0"/>
                <a:ea typeface="Calibri" panose="020F0502020204030204" pitchFamily="34" charset="0"/>
                <a:cs typeface="Calibri" panose="020F0502020204030204" pitchFamily="34" charset="0"/>
              </a:rPr>
              <a:t> </a:t>
            </a:r>
            <a:r>
              <a:rPr lang="it-IT" sz="2200" dirty="0" err="1">
                <a:latin typeface="Calibri" panose="020F0502020204030204" pitchFamily="34" charset="0"/>
                <a:ea typeface="Calibri" panose="020F0502020204030204" pitchFamily="34" charset="0"/>
                <a:cs typeface="Calibri" panose="020F0502020204030204" pitchFamily="34" charset="0"/>
              </a:rPr>
              <a:t>pain</a:t>
            </a:r>
            <a:r>
              <a:rPr lang="it-IT" sz="2200" dirty="0">
                <a:latin typeface="Calibri" panose="020F0502020204030204" pitchFamily="34" charset="0"/>
                <a:ea typeface="Calibri" panose="020F0502020204030204" pitchFamily="34" charset="0"/>
                <a:cs typeface="Calibri" panose="020F0502020204030204" pitchFamily="34" charset="0"/>
              </a:rPr>
              <a:t>: </a:t>
            </a:r>
            <a:r>
              <a:rPr lang="it-IT" sz="2200" b="1" dirty="0">
                <a:latin typeface="Calibri" panose="020F0502020204030204" pitchFamily="34" charset="0"/>
                <a:ea typeface="Calibri" panose="020F0502020204030204" pitchFamily="34" charset="0"/>
                <a:cs typeface="Calibri" panose="020F0502020204030204" pitchFamily="34" charset="0"/>
              </a:rPr>
              <a:t>87,3%</a:t>
            </a:r>
          </a:p>
          <a:p>
            <a:pPr marL="0" indent="0">
              <a:lnSpc>
                <a:spcPct val="150000"/>
              </a:lnSpc>
              <a:buNone/>
            </a:pPr>
            <a:r>
              <a:rPr lang="it-IT" sz="2200" dirty="0">
                <a:latin typeface="Calibri" panose="020F0502020204030204" pitchFamily="34" charset="0"/>
                <a:ea typeface="Calibri" panose="020F0502020204030204" pitchFamily="34" charset="0"/>
                <a:cs typeface="Calibri" panose="020F0502020204030204" pitchFamily="34" charset="0"/>
              </a:rPr>
              <a:t>CCS grade II-III: </a:t>
            </a:r>
            <a:r>
              <a:rPr lang="it-IT" sz="2200" b="1" dirty="0">
                <a:latin typeface="Calibri" panose="020F0502020204030204" pitchFamily="34" charset="0"/>
                <a:ea typeface="Calibri" panose="020F0502020204030204" pitchFamily="34" charset="0"/>
                <a:cs typeface="Calibri" panose="020F0502020204030204" pitchFamily="34" charset="0"/>
              </a:rPr>
              <a:t>73,2%</a:t>
            </a:r>
          </a:p>
          <a:p>
            <a:pPr marL="0" indent="0" algn="ctr">
              <a:lnSpc>
                <a:spcPct val="150000"/>
              </a:lnSpc>
              <a:buNone/>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it-IT" sz="2000" dirty="0">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50000"/>
              </a:lnSpc>
              <a:buNone/>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it-IT" sz="2000" dirty="0">
                <a:latin typeface="Calibri" panose="020F0502020204030204" pitchFamily="34" charset="0"/>
                <a:ea typeface="Calibri" panose="020F0502020204030204" pitchFamily="34" charset="0"/>
                <a:cs typeface="Calibri" panose="020F0502020204030204" pitchFamily="34" charset="0"/>
              </a:rPr>
              <a:t>                                  </a:t>
            </a:r>
          </a:p>
        </p:txBody>
      </p:sp>
      <p:sp>
        <p:nvSpPr>
          <p:cNvPr id="10" name="Angolo ripiegato 9">
            <a:extLst>
              <a:ext uri="{FF2B5EF4-FFF2-40B4-BE49-F238E27FC236}">
                <a16:creationId xmlns:a16="http://schemas.microsoft.com/office/drawing/2014/main" id="{A3FEB168-4238-80CE-A223-FEDCA193E3BB}"/>
              </a:ext>
            </a:extLst>
          </p:cNvPr>
          <p:cNvSpPr/>
          <p:nvPr/>
        </p:nvSpPr>
        <p:spPr>
          <a:xfrm>
            <a:off x="609257" y="2057389"/>
            <a:ext cx="2873086" cy="405245"/>
          </a:xfrm>
          <a:prstGeom prst="foldedCorner">
            <a:avLst/>
          </a:prstGeom>
          <a:solidFill>
            <a:srgbClr val="FFB3DE">
              <a:alpha val="39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Calibri" panose="020F0502020204030204" pitchFamily="34" charset="0"/>
                <a:ea typeface="Calibri" panose="020F0502020204030204" pitchFamily="34" charset="0"/>
                <a:cs typeface="Calibri" panose="020F0502020204030204" pitchFamily="34" charset="0"/>
              </a:rPr>
              <a:t>Clinical Presentation</a:t>
            </a:r>
          </a:p>
        </p:txBody>
      </p:sp>
      <p:sp>
        <p:nvSpPr>
          <p:cNvPr id="25" name="Angolo ripiegato 24">
            <a:extLst>
              <a:ext uri="{FF2B5EF4-FFF2-40B4-BE49-F238E27FC236}">
                <a16:creationId xmlns:a16="http://schemas.microsoft.com/office/drawing/2014/main" id="{F7ABA3BD-4488-DBD2-5AE6-7A49D2F4EC31}"/>
              </a:ext>
            </a:extLst>
          </p:cNvPr>
          <p:cNvSpPr/>
          <p:nvPr/>
        </p:nvSpPr>
        <p:spPr>
          <a:xfrm>
            <a:off x="4793090" y="2083372"/>
            <a:ext cx="2872800" cy="406800"/>
          </a:xfrm>
          <a:prstGeom prst="foldedCorner">
            <a:avLst/>
          </a:prstGeom>
          <a:solidFill>
            <a:schemeClr val="accent2">
              <a:lumMod val="60000"/>
              <a:lumOff val="40000"/>
              <a:alpha val="492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Calibri" panose="020F0502020204030204" pitchFamily="34" charset="0"/>
                <a:ea typeface="Calibri" panose="020F0502020204030204" pitchFamily="34" charset="0"/>
                <a:cs typeface="Calibri" panose="020F0502020204030204" pitchFamily="34" charset="0"/>
              </a:rPr>
              <a:t>SAQ Score</a:t>
            </a:r>
          </a:p>
        </p:txBody>
      </p:sp>
      <p:sp>
        <p:nvSpPr>
          <p:cNvPr id="32" name="Angolo ripiegato 31">
            <a:extLst>
              <a:ext uri="{FF2B5EF4-FFF2-40B4-BE49-F238E27FC236}">
                <a16:creationId xmlns:a16="http://schemas.microsoft.com/office/drawing/2014/main" id="{234FDB71-00F6-F757-871A-F2B55EBD1A33}"/>
              </a:ext>
            </a:extLst>
          </p:cNvPr>
          <p:cNvSpPr/>
          <p:nvPr/>
        </p:nvSpPr>
        <p:spPr>
          <a:xfrm>
            <a:off x="8749283" y="2083372"/>
            <a:ext cx="2872800" cy="406800"/>
          </a:xfrm>
          <a:prstGeom prst="foldedCorner">
            <a:avLst/>
          </a:prstGeom>
          <a:solidFill>
            <a:schemeClr val="accent1">
              <a:lumMod val="40000"/>
              <a:lumOff val="60000"/>
              <a:alpha val="492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Calibri" panose="020F0502020204030204" pitchFamily="34" charset="0"/>
                <a:ea typeface="Calibri" panose="020F0502020204030204" pitchFamily="34" charset="0"/>
                <a:cs typeface="Calibri" panose="020F0502020204030204" pitchFamily="34" charset="0"/>
              </a:rPr>
              <a:t>EQ-5D-5L</a:t>
            </a:r>
          </a:p>
        </p:txBody>
      </p:sp>
      <p:sp>
        <p:nvSpPr>
          <p:cNvPr id="4" name="CasellaDiTesto 3">
            <a:extLst>
              <a:ext uri="{FF2B5EF4-FFF2-40B4-BE49-F238E27FC236}">
                <a16:creationId xmlns:a16="http://schemas.microsoft.com/office/drawing/2014/main" id="{CADF4EFC-CF1E-0BE4-A511-FF0569EAF5E6}"/>
              </a:ext>
            </a:extLst>
          </p:cNvPr>
          <p:cNvSpPr txBox="1"/>
          <p:nvPr/>
        </p:nvSpPr>
        <p:spPr>
          <a:xfrm>
            <a:off x="8381536" y="2629444"/>
            <a:ext cx="3717006" cy="461665"/>
          </a:xfrm>
          <a:prstGeom prst="rect">
            <a:avLst/>
          </a:prstGeom>
          <a:noFill/>
        </p:spPr>
        <p:txBody>
          <a:bodyPr wrap="square" rtlCol="0">
            <a:spAutoFit/>
          </a:bodyPr>
          <a:lstStyle/>
          <a:p>
            <a:r>
              <a:rPr lang="it-IT" sz="2200" dirty="0">
                <a:latin typeface="Calibri" panose="020F0502020204030204" pitchFamily="34" charset="0"/>
                <a:ea typeface="Calibri" panose="020F0502020204030204" pitchFamily="34" charset="0"/>
                <a:cs typeface="Calibri" panose="020F0502020204030204" pitchFamily="34" charset="0"/>
              </a:rPr>
              <a:t>EQ VAS score: 65</a:t>
            </a:r>
            <a:r>
              <a:rPr lang="it-IT" sz="2400" b="1" dirty="0">
                <a:solidFill>
                  <a:srgbClr val="F5B7D0"/>
                </a:solidFill>
                <a:latin typeface="Calibri" panose="020F0502020204030204" pitchFamily="34" charset="0"/>
                <a:ea typeface="Calibri" panose="020F0502020204030204" pitchFamily="34" charset="0"/>
                <a:cs typeface="Calibri" panose="020F0502020204030204" pitchFamily="34" charset="0"/>
              </a:rPr>
              <a:t>♀️</a:t>
            </a:r>
            <a:r>
              <a:rPr lang="it-IT" sz="2200" dirty="0">
                <a:latin typeface="Calibri" panose="020F0502020204030204" pitchFamily="34" charset="0"/>
                <a:ea typeface="Calibri" panose="020F0502020204030204" pitchFamily="34" charset="0"/>
                <a:cs typeface="Calibri" panose="020F0502020204030204" pitchFamily="34" charset="0"/>
              </a:rPr>
              <a:t> vs 75</a:t>
            </a:r>
            <a:r>
              <a:rPr lang="it-IT" sz="2400" b="1" dirty="0">
                <a:solidFill>
                  <a:srgbClr val="00B0F0"/>
                </a:solidFill>
                <a:latin typeface="Calibri" panose="020F0502020204030204" pitchFamily="34" charset="0"/>
                <a:ea typeface="Calibri" panose="020F0502020204030204" pitchFamily="34" charset="0"/>
                <a:cs typeface="Calibri" panose="020F0502020204030204" pitchFamily="34" charset="0"/>
              </a:rPr>
              <a:t>♂</a:t>
            </a:r>
            <a:endParaRPr lang="it-IT"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Segnaposto contenuto 35">
            <a:extLst>
              <a:ext uri="{FF2B5EF4-FFF2-40B4-BE49-F238E27FC236}">
                <a16:creationId xmlns:a16="http://schemas.microsoft.com/office/drawing/2014/main" id="{A9A7EF92-5B6C-8E07-FBF5-11054F6D312E}"/>
              </a:ext>
            </a:extLst>
          </p:cNvPr>
          <p:cNvGraphicFramePr>
            <a:graphicFrameLocks/>
          </p:cNvGraphicFramePr>
          <p:nvPr>
            <p:extLst>
              <p:ext uri="{D42A27DB-BD31-4B8C-83A1-F6EECF244321}">
                <p14:modId xmlns:p14="http://schemas.microsoft.com/office/powerpoint/2010/main" val="1879130114"/>
              </p:ext>
            </p:extLst>
          </p:nvPr>
        </p:nvGraphicFramePr>
        <p:xfrm>
          <a:off x="4793090" y="3091109"/>
          <a:ext cx="2872801" cy="2550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id="{01B5BC1A-6E62-1321-968B-F9C26E14FBFF}"/>
              </a:ext>
            </a:extLst>
          </p:cNvPr>
          <p:cNvGraphicFramePr/>
          <p:nvPr>
            <p:extLst>
              <p:ext uri="{D42A27DB-BD31-4B8C-83A1-F6EECF244321}">
                <p14:modId xmlns:p14="http://schemas.microsoft.com/office/powerpoint/2010/main" val="2670727720"/>
              </p:ext>
            </p:extLst>
          </p:nvPr>
        </p:nvGraphicFramePr>
        <p:xfrm>
          <a:off x="8316484" y="3229127"/>
          <a:ext cx="3847111" cy="298398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olo 1">
            <a:extLst>
              <a:ext uri="{FF2B5EF4-FFF2-40B4-BE49-F238E27FC236}">
                <a16:creationId xmlns:a16="http://schemas.microsoft.com/office/drawing/2014/main" id="{1BA5FD95-DB80-BFEF-2EAC-EA4B1ADA2C2A}"/>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Initial Angina Profile and Quality of Life</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Immagine 8" descr="Immagine che contiene simbolo, Rettangolo, logo, design&#10;&#10;Descrizione generata automaticamente">
            <a:extLst>
              <a:ext uri="{FF2B5EF4-FFF2-40B4-BE49-F238E27FC236}">
                <a16:creationId xmlns:a16="http://schemas.microsoft.com/office/drawing/2014/main" id="{27400B85-80C3-4610-EEDD-BD5D9A429C73}"/>
              </a:ext>
            </a:extLst>
          </p:cNvPr>
          <p:cNvPicPr>
            <a:picLocks noChangeAspect="1"/>
          </p:cNvPicPr>
          <p:nvPr/>
        </p:nvPicPr>
        <p:blipFill>
          <a:blip r:embed="rId5"/>
          <a:stretch>
            <a:fillRect/>
          </a:stretch>
        </p:blipFill>
        <p:spPr>
          <a:xfrm>
            <a:off x="1396022" y="3830858"/>
            <a:ext cx="458183" cy="360000"/>
          </a:xfrm>
          <a:prstGeom prst="rect">
            <a:avLst/>
          </a:prstGeom>
        </p:spPr>
      </p:pic>
      <p:sp>
        <p:nvSpPr>
          <p:cNvPr id="11" name="Angolo ripiegato 14">
            <a:extLst>
              <a:ext uri="{FF2B5EF4-FFF2-40B4-BE49-F238E27FC236}">
                <a16:creationId xmlns:a16="http://schemas.microsoft.com/office/drawing/2014/main" id="{3F3CB5F9-F05D-0E7D-6A20-9A02E8762BFC}"/>
              </a:ext>
            </a:extLst>
          </p:cNvPr>
          <p:cNvSpPr/>
          <p:nvPr/>
        </p:nvSpPr>
        <p:spPr>
          <a:xfrm>
            <a:off x="1898553" y="4190858"/>
            <a:ext cx="1927016" cy="723178"/>
          </a:xfrm>
          <a:prstGeom prst="foldedCorner">
            <a:avLst/>
          </a:prstGeom>
          <a:solidFill>
            <a:schemeClr val="accent6">
              <a:lumMod val="40000"/>
              <a:lumOff val="60000"/>
              <a:alpha val="390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CCS II: 96,4%</a:t>
            </a:r>
          </a:p>
          <a:p>
            <a:pPr algn="ctr"/>
            <a:r>
              <a:rPr lang="it-IT" sz="2000" dirty="0">
                <a:solidFill>
                  <a:schemeClr val="tx1"/>
                </a:solidFill>
                <a:latin typeface="Times New Roman" panose="02020603050405020304" pitchFamily="18" charset="0"/>
                <a:cs typeface="Times New Roman" panose="02020603050405020304" pitchFamily="18" charset="0"/>
              </a:rPr>
              <a:t>NYHA II: 100%</a:t>
            </a:r>
          </a:p>
        </p:txBody>
      </p:sp>
      <p:sp>
        <p:nvSpPr>
          <p:cNvPr id="12" name="CasellaDiTesto 11">
            <a:extLst>
              <a:ext uri="{FF2B5EF4-FFF2-40B4-BE49-F238E27FC236}">
                <a16:creationId xmlns:a16="http://schemas.microsoft.com/office/drawing/2014/main" id="{C33992F8-EC3C-A337-30F8-12B414FA067B}"/>
              </a:ext>
            </a:extLst>
          </p:cNvPr>
          <p:cNvSpPr txBox="1"/>
          <p:nvPr/>
        </p:nvSpPr>
        <p:spPr>
          <a:xfrm>
            <a:off x="1854205" y="3790748"/>
            <a:ext cx="1589809" cy="400110"/>
          </a:xfrm>
          <a:prstGeom prst="rect">
            <a:avLst/>
          </a:prstGeom>
          <a:noFill/>
        </p:spPr>
        <p:txBody>
          <a:bodyPr wrap="square" rtlCol="0">
            <a:spAutoFit/>
          </a:bodyPr>
          <a:lstStyle/>
          <a:p>
            <a:r>
              <a:rPr lang="it-IT" sz="2000" b="1" dirty="0">
                <a:latin typeface="Times New Roman" panose="02020603050405020304" pitchFamily="18" charset="0"/>
                <a:cs typeface="Times New Roman" panose="02020603050405020304" pitchFamily="18" charset="0"/>
              </a:rPr>
              <a:t>South</a:t>
            </a:r>
          </a:p>
        </p:txBody>
      </p:sp>
    </p:spTree>
    <p:extLst>
      <p:ext uri="{BB962C8B-B14F-4D97-AF65-F5344CB8AC3E}">
        <p14:creationId xmlns:p14="http://schemas.microsoft.com/office/powerpoint/2010/main" val="4340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a:extLst>
              <a:ext uri="{FF2B5EF4-FFF2-40B4-BE49-F238E27FC236}">
                <a16:creationId xmlns:a16="http://schemas.microsoft.com/office/drawing/2014/main" id="{B634CB90-3C2D-FA81-C9C3-6F6FC5F1E154}"/>
              </a:ext>
            </a:extLst>
          </p:cNvPr>
          <p:cNvGraphicFramePr>
            <a:graphicFrameLocks noGrp="1"/>
          </p:cNvGraphicFramePr>
          <p:nvPr>
            <p:ph idx="4294967295"/>
            <p:extLst>
              <p:ext uri="{D42A27DB-BD31-4B8C-83A1-F6EECF244321}">
                <p14:modId xmlns:p14="http://schemas.microsoft.com/office/powerpoint/2010/main" val="612728806"/>
              </p:ext>
            </p:extLst>
          </p:nvPr>
        </p:nvGraphicFramePr>
        <p:xfrm>
          <a:off x="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olo 1">
            <a:extLst>
              <a:ext uri="{FF2B5EF4-FFF2-40B4-BE49-F238E27FC236}">
                <a16:creationId xmlns:a16="http://schemas.microsoft.com/office/drawing/2014/main" id="{2BDDF3BB-C827-21DF-92E2-A26F6123D759}"/>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INOCA endotypes</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64F772D6-F0E3-6DF0-1856-200D5E25A251}"/>
              </a:ext>
            </a:extLst>
          </p:cNvPr>
          <p:cNvSpPr txBox="1"/>
          <p:nvPr/>
        </p:nvSpPr>
        <p:spPr>
          <a:xfrm>
            <a:off x="8486030" y="1479103"/>
            <a:ext cx="4389782" cy="2270109"/>
          </a:xfrm>
          <a:prstGeom prst="rect">
            <a:avLst/>
          </a:prstGeom>
          <a:noFill/>
        </p:spPr>
        <p:txBody>
          <a:bodyPr wrap="square">
            <a:spAutoFit/>
          </a:bodyPr>
          <a:lstStyle/>
          <a:p>
            <a:pPr algn="l">
              <a:lnSpc>
                <a:spcPct val="150000"/>
              </a:lnSpc>
            </a:pPr>
            <a:r>
              <a:rPr lang="it-IT" sz="1600" b="1" i="0" u="none" strike="noStrike" dirty="0">
                <a:solidFill>
                  <a:srgbClr val="002060"/>
                </a:solidFill>
                <a:effectLst/>
              </a:rPr>
              <a:t>CMD:</a:t>
            </a:r>
            <a:r>
              <a:rPr lang="it-IT" sz="1600" b="0" i="0" u="none" strike="noStrike" dirty="0">
                <a:solidFill>
                  <a:srgbClr val="002060"/>
                </a:solidFill>
                <a:effectLst/>
              </a:rPr>
              <a:t> </a:t>
            </a:r>
            <a:r>
              <a:rPr lang="it-IT" sz="1600" b="0" i="0" u="none" strike="noStrike" dirty="0" err="1">
                <a:solidFill>
                  <a:srgbClr val="002060"/>
                </a:solidFill>
                <a:effectLst/>
              </a:rPr>
              <a:t>Coronary</a:t>
            </a:r>
            <a:r>
              <a:rPr lang="it-IT" sz="1600" b="0" i="0" u="none" strike="noStrike" dirty="0">
                <a:solidFill>
                  <a:srgbClr val="002060"/>
                </a:solidFill>
                <a:effectLst/>
              </a:rPr>
              <a:t> </a:t>
            </a:r>
            <a:r>
              <a:rPr lang="it-IT" sz="1600" b="0" i="0" u="none" strike="noStrike" dirty="0" err="1">
                <a:solidFill>
                  <a:srgbClr val="002060"/>
                </a:solidFill>
                <a:effectLst/>
              </a:rPr>
              <a:t>Microvascular</a:t>
            </a:r>
            <a:r>
              <a:rPr lang="it-IT" sz="1600" b="0" i="0" u="none" strike="noStrike" dirty="0">
                <a:solidFill>
                  <a:srgbClr val="002060"/>
                </a:solidFill>
                <a:effectLst/>
              </a:rPr>
              <a:t> </a:t>
            </a:r>
            <a:r>
              <a:rPr lang="it-IT" sz="1600" b="0" i="0" u="none" strike="noStrike" dirty="0" err="1">
                <a:solidFill>
                  <a:srgbClr val="002060"/>
                </a:solidFill>
                <a:effectLst/>
              </a:rPr>
              <a:t>Dysfunction</a:t>
            </a:r>
            <a:endParaRPr lang="it-IT" sz="1600" b="0" i="0" u="none" strike="noStrike" dirty="0">
              <a:solidFill>
                <a:srgbClr val="002060"/>
              </a:solidFill>
              <a:effectLst/>
            </a:endParaRPr>
          </a:p>
          <a:p>
            <a:pPr algn="l">
              <a:lnSpc>
                <a:spcPct val="150000"/>
              </a:lnSpc>
            </a:pPr>
            <a:r>
              <a:rPr lang="it-IT" sz="1600" b="1" i="0" u="none" strike="noStrike" dirty="0">
                <a:solidFill>
                  <a:srgbClr val="002060"/>
                </a:solidFill>
                <a:effectLst/>
              </a:rPr>
              <a:t>VSA</a:t>
            </a:r>
            <a:r>
              <a:rPr lang="it-IT" sz="1600" b="0" i="0" u="none" strike="noStrike" dirty="0">
                <a:solidFill>
                  <a:srgbClr val="002060"/>
                </a:solidFill>
                <a:effectLst/>
              </a:rPr>
              <a:t> </a:t>
            </a:r>
            <a:r>
              <a:rPr lang="it-IT" sz="1600" b="0" i="0" u="none" strike="noStrike" dirty="0" err="1">
                <a:solidFill>
                  <a:srgbClr val="002060"/>
                </a:solidFill>
                <a:effectLst/>
              </a:rPr>
              <a:t>Vasospastic</a:t>
            </a:r>
            <a:r>
              <a:rPr lang="it-IT" sz="1600" b="0" i="0" u="none" strike="noStrike" dirty="0">
                <a:solidFill>
                  <a:srgbClr val="002060"/>
                </a:solidFill>
                <a:effectLst/>
              </a:rPr>
              <a:t> Angina</a:t>
            </a:r>
          </a:p>
          <a:p>
            <a:pPr algn="l">
              <a:lnSpc>
                <a:spcPct val="150000"/>
              </a:lnSpc>
            </a:pPr>
            <a:r>
              <a:rPr lang="it-IT" sz="1600" b="1" i="0" u="none" strike="noStrike" dirty="0" err="1">
                <a:solidFill>
                  <a:srgbClr val="002060"/>
                </a:solidFill>
                <a:effectLst/>
              </a:rPr>
              <a:t>Microvascular</a:t>
            </a:r>
            <a:r>
              <a:rPr lang="it-IT" sz="1600" b="1" i="0" u="none" strike="noStrike" dirty="0">
                <a:solidFill>
                  <a:srgbClr val="002060"/>
                </a:solidFill>
                <a:effectLst/>
              </a:rPr>
              <a:t> </a:t>
            </a:r>
            <a:r>
              <a:rPr lang="it-IT" sz="1600" b="1" i="0" u="none" strike="noStrike" dirty="0" err="1">
                <a:solidFill>
                  <a:srgbClr val="002060"/>
                </a:solidFill>
                <a:effectLst/>
              </a:rPr>
              <a:t>Spasm</a:t>
            </a:r>
            <a:endParaRPr lang="it-IT" sz="1600" b="1" i="0" u="none" strike="noStrike" dirty="0">
              <a:solidFill>
                <a:srgbClr val="002060"/>
              </a:solidFill>
              <a:effectLst/>
            </a:endParaRPr>
          </a:p>
          <a:p>
            <a:pPr algn="l">
              <a:lnSpc>
                <a:spcPct val="150000"/>
              </a:lnSpc>
            </a:pPr>
            <a:r>
              <a:rPr lang="it-IT" sz="1600" b="1" i="0" u="none" strike="noStrike" dirty="0">
                <a:solidFill>
                  <a:srgbClr val="002060"/>
                </a:solidFill>
                <a:effectLst/>
              </a:rPr>
              <a:t>NCCP</a:t>
            </a:r>
            <a:r>
              <a:rPr lang="it-IT" sz="1600" b="0" i="0" u="none" strike="noStrike" dirty="0">
                <a:solidFill>
                  <a:srgbClr val="002060"/>
                </a:solidFill>
                <a:effectLst/>
              </a:rPr>
              <a:t> Non-</a:t>
            </a:r>
            <a:r>
              <a:rPr lang="it-IT" sz="1600" b="0" i="0" u="none" strike="noStrike" dirty="0" err="1">
                <a:solidFill>
                  <a:srgbClr val="002060"/>
                </a:solidFill>
                <a:effectLst/>
              </a:rPr>
              <a:t>Cardiac</a:t>
            </a:r>
            <a:r>
              <a:rPr lang="it-IT" sz="1600" b="0" i="0" u="none" strike="noStrike" dirty="0">
                <a:solidFill>
                  <a:srgbClr val="002060"/>
                </a:solidFill>
                <a:effectLst/>
              </a:rPr>
              <a:t> </a:t>
            </a:r>
            <a:r>
              <a:rPr lang="it-IT" sz="1600" b="0" i="0" u="none" strike="noStrike" dirty="0" err="1">
                <a:solidFill>
                  <a:srgbClr val="002060"/>
                </a:solidFill>
                <a:effectLst/>
              </a:rPr>
              <a:t>Chest</a:t>
            </a:r>
            <a:r>
              <a:rPr lang="it-IT" sz="1600" b="0" i="0" u="none" strike="noStrike" dirty="0">
                <a:solidFill>
                  <a:srgbClr val="002060"/>
                </a:solidFill>
                <a:effectLst/>
              </a:rPr>
              <a:t> Pain</a:t>
            </a:r>
          </a:p>
          <a:p>
            <a:pPr algn="l">
              <a:lnSpc>
                <a:spcPct val="150000"/>
              </a:lnSpc>
            </a:pPr>
            <a:r>
              <a:rPr lang="it-IT" sz="1600" b="1" dirty="0">
                <a:solidFill>
                  <a:srgbClr val="002060"/>
                </a:solidFill>
              </a:rPr>
              <a:t>CMD + VSA</a:t>
            </a:r>
          </a:p>
          <a:p>
            <a:pPr algn="l">
              <a:lnSpc>
                <a:spcPct val="150000"/>
              </a:lnSpc>
            </a:pPr>
            <a:r>
              <a:rPr lang="it-IT" sz="1600" b="1" i="0" u="none" strike="noStrike" dirty="0">
                <a:solidFill>
                  <a:srgbClr val="002060"/>
                </a:solidFill>
                <a:effectLst/>
              </a:rPr>
              <a:t>CMD + </a:t>
            </a:r>
            <a:r>
              <a:rPr lang="it-IT" sz="1600" b="1" i="0" u="none" strike="noStrike" dirty="0" err="1">
                <a:solidFill>
                  <a:srgbClr val="002060"/>
                </a:solidFill>
                <a:effectLst/>
              </a:rPr>
              <a:t>Microvascular</a:t>
            </a:r>
            <a:r>
              <a:rPr lang="it-IT" sz="1600" b="1" i="0" u="none" strike="noStrike" dirty="0">
                <a:solidFill>
                  <a:srgbClr val="002060"/>
                </a:solidFill>
                <a:effectLst/>
              </a:rPr>
              <a:t> </a:t>
            </a:r>
            <a:r>
              <a:rPr lang="it-IT" sz="1600" b="1" i="0" u="none" strike="noStrike" dirty="0" err="1">
                <a:solidFill>
                  <a:srgbClr val="002060"/>
                </a:solidFill>
                <a:effectLst/>
              </a:rPr>
              <a:t>spasm</a:t>
            </a:r>
            <a:endParaRPr lang="it-IT" sz="1600" b="1" i="0" u="none" strike="noStrike" dirty="0">
              <a:solidFill>
                <a:srgbClr val="002060"/>
              </a:solidFill>
              <a:effectLst/>
            </a:endParaRPr>
          </a:p>
        </p:txBody>
      </p:sp>
      <p:sp>
        <p:nvSpPr>
          <p:cNvPr id="7" name="Rettangolo 6">
            <a:extLst>
              <a:ext uri="{FF2B5EF4-FFF2-40B4-BE49-F238E27FC236}">
                <a16:creationId xmlns:a16="http://schemas.microsoft.com/office/drawing/2014/main" id="{29F870F3-DC83-5EF6-EDD6-22553AA684BE}"/>
              </a:ext>
            </a:extLst>
          </p:cNvPr>
          <p:cNvSpPr/>
          <p:nvPr/>
        </p:nvSpPr>
        <p:spPr>
          <a:xfrm>
            <a:off x="8319952" y="1662021"/>
            <a:ext cx="127221" cy="127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8EC5744A-28D4-2D3D-A521-3823B895B299}"/>
              </a:ext>
            </a:extLst>
          </p:cNvPr>
          <p:cNvSpPr/>
          <p:nvPr/>
        </p:nvSpPr>
        <p:spPr>
          <a:xfrm>
            <a:off x="8319952" y="2035837"/>
            <a:ext cx="127221" cy="12722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E0F1117-9F7D-BFFC-9690-6BBBE8B8A4AE}"/>
              </a:ext>
            </a:extLst>
          </p:cNvPr>
          <p:cNvSpPr/>
          <p:nvPr/>
        </p:nvSpPr>
        <p:spPr>
          <a:xfrm>
            <a:off x="8333185" y="2402389"/>
            <a:ext cx="127221" cy="12722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F06C0EF-4AE6-82FF-CAF2-65BB03EDF2CB}"/>
              </a:ext>
            </a:extLst>
          </p:cNvPr>
          <p:cNvSpPr/>
          <p:nvPr/>
        </p:nvSpPr>
        <p:spPr>
          <a:xfrm>
            <a:off x="8333185" y="2776205"/>
            <a:ext cx="127221" cy="12722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C883404A-D992-C38F-3400-2E2B93A269EB}"/>
              </a:ext>
            </a:extLst>
          </p:cNvPr>
          <p:cNvSpPr/>
          <p:nvPr/>
        </p:nvSpPr>
        <p:spPr>
          <a:xfrm>
            <a:off x="8333185" y="3150021"/>
            <a:ext cx="127221" cy="12722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9A68DDE3-7C75-3ED9-FC67-F4D4E3493053}"/>
              </a:ext>
            </a:extLst>
          </p:cNvPr>
          <p:cNvSpPr/>
          <p:nvPr/>
        </p:nvSpPr>
        <p:spPr>
          <a:xfrm>
            <a:off x="8333185" y="3523837"/>
            <a:ext cx="127221" cy="1272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4138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6F79F-A341-B56F-034F-C689EFE18E0E}"/>
            </a:ext>
          </a:extLst>
        </p:cNvPr>
        <p:cNvGrpSpPr/>
        <p:nvPr/>
      </p:nvGrpSpPr>
      <p:grpSpPr>
        <a:xfrm>
          <a:off x="0" y="0"/>
          <a:ext cx="0" cy="0"/>
          <a:chOff x="0" y="0"/>
          <a:chExt cx="0" cy="0"/>
        </a:xfrm>
      </p:grpSpPr>
      <p:graphicFrame>
        <p:nvGraphicFramePr>
          <p:cNvPr id="8" name="Segnaposto contenuto 7">
            <a:extLst>
              <a:ext uri="{FF2B5EF4-FFF2-40B4-BE49-F238E27FC236}">
                <a16:creationId xmlns:a16="http://schemas.microsoft.com/office/drawing/2014/main" id="{E45AD185-A281-39ED-9889-5D5ED1EA42AB}"/>
              </a:ext>
            </a:extLst>
          </p:cNvPr>
          <p:cNvGraphicFramePr>
            <a:graphicFrameLocks noGrp="1"/>
          </p:cNvGraphicFramePr>
          <p:nvPr>
            <p:ph idx="4294967295"/>
          </p:nvPr>
        </p:nvGraphicFramePr>
        <p:xfrm>
          <a:off x="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olo 1">
            <a:extLst>
              <a:ext uri="{FF2B5EF4-FFF2-40B4-BE49-F238E27FC236}">
                <a16:creationId xmlns:a16="http://schemas.microsoft.com/office/drawing/2014/main" id="{B6A28A0E-3682-86CD-FFDF-F7A8836B4C45}"/>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INOCA endotypes</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descr="Immagine che contiene simbolo, Rettangolo, logo, design&#10;&#10;Descrizione generata automaticamente">
            <a:extLst>
              <a:ext uri="{FF2B5EF4-FFF2-40B4-BE49-F238E27FC236}">
                <a16:creationId xmlns:a16="http://schemas.microsoft.com/office/drawing/2014/main" id="{0CEB9EA8-4EE6-40D3-E9AC-12A45722FEDE}"/>
              </a:ext>
            </a:extLst>
          </p:cNvPr>
          <p:cNvPicPr>
            <a:picLocks noChangeAspect="1"/>
          </p:cNvPicPr>
          <p:nvPr/>
        </p:nvPicPr>
        <p:blipFill>
          <a:blip r:embed="rId4"/>
          <a:stretch>
            <a:fillRect/>
          </a:stretch>
        </p:blipFill>
        <p:spPr>
          <a:xfrm>
            <a:off x="153450" y="2055813"/>
            <a:ext cx="458183" cy="360000"/>
          </a:xfrm>
          <a:prstGeom prst="rect">
            <a:avLst/>
          </a:prstGeom>
        </p:spPr>
      </p:pic>
      <p:sp>
        <p:nvSpPr>
          <p:cNvPr id="3" name="CasellaDiTesto 2">
            <a:extLst>
              <a:ext uri="{FF2B5EF4-FFF2-40B4-BE49-F238E27FC236}">
                <a16:creationId xmlns:a16="http://schemas.microsoft.com/office/drawing/2014/main" id="{C221F800-88A7-003E-2B92-2399A5585C44}"/>
              </a:ext>
            </a:extLst>
          </p:cNvPr>
          <p:cNvSpPr txBox="1"/>
          <p:nvPr/>
        </p:nvSpPr>
        <p:spPr>
          <a:xfrm>
            <a:off x="611633" y="2062919"/>
            <a:ext cx="1458471" cy="646331"/>
          </a:xfrm>
          <a:prstGeom prst="rect">
            <a:avLst/>
          </a:prstGeom>
          <a:noFill/>
        </p:spPr>
        <p:txBody>
          <a:bodyPr wrap="square">
            <a:spAutoFit/>
          </a:bodyPr>
          <a:lstStyle/>
          <a:p>
            <a:r>
              <a:rPr lang="it-IT" sz="1800" b="1" dirty="0">
                <a:latin typeface="Calibri" panose="020F0502020204030204" pitchFamily="34" charset="0"/>
                <a:ea typeface="Calibri" panose="020F0502020204030204" pitchFamily="34" charset="0"/>
                <a:cs typeface="Calibri" panose="020F0502020204030204" pitchFamily="34" charset="0"/>
              </a:rPr>
              <a:t>South </a:t>
            </a:r>
            <a:r>
              <a:rPr lang="it-IT" sz="1800" dirty="0">
                <a:latin typeface="Calibri" panose="020F0502020204030204" pitchFamily="34" charset="0"/>
                <a:ea typeface="Calibri" panose="020F0502020204030204" pitchFamily="34" charset="0"/>
                <a:cs typeface="Calibri" panose="020F0502020204030204" pitchFamily="34" charset="0"/>
              </a:rPr>
              <a:t>32,1% (</a:t>
            </a:r>
            <a:r>
              <a:rPr lang="it-IT" sz="1800" dirty="0" err="1">
                <a:latin typeface="Calibri" panose="020F0502020204030204" pitchFamily="34" charset="0"/>
                <a:ea typeface="Calibri" panose="020F0502020204030204" pitchFamily="34" charset="0"/>
                <a:cs typeface="Calibri" panose="020F0502020204030204" pitchFamily="34" charset="0"/>
              </a:rPr>
              <a:t>p</a:t>
            </a:r>
            <a:r>
              <a:rPr lang="it-IT" sz="1800" dirty="0">
                <a:latin typeface="Calibri" panose="020F0502020204030204" pitchFamily="34" charset="0"/>
                <a:ea typeface="Calibri" panose="020F0502020204030204" pitchFamily="34" charset="0"/>
                <a:cs typeface="Calibri" panose="020F0502020204030204" pitchFamily="34" charset="0"/>
              </a:rPr>
              <a:t>=0,05)</a:t>
            </a:r>
          </a:p>
        </p:txBody>
      </p:sp>
      <p:sp>
        <p:nvSpPr>
          <p:cNvPr id="5" name="CasellaDiTesto 4">
            <a:extLst>
              <a:ext uri="{FF2B5EF4-FFF2-40B4-BE49-F238E27FC236}">
                <a16:creationId xmlns:a16="http://schemas.microsoft.com/office/drawing/2014/main" id="{B5A64202-DC06-DA01-34F2-A1CC4F7A8D24}"/>
              </a:ext>
            </a:extLst>
          </p:cNvPr>
          <p:cNvSpPr txBox="1"/>
          <p:nvPr/>
        </p:nvSpPr>
        <p:spPr>
          <a:xfrm>
            <a:off x="8486030" y="1479103"/>
            <a:ext cx="4389782" cy="2270109"/>
          </a:xfrm>
          <a:prstGeom prst="rect">
            <a:avLst/>
          </a:prstGeom>
          <a:noFill/>
        </p:spPr>
        <p:txBody>
          <a:bodyPr wrap="square">
            <a:spAutoFit/>
          </a:bodyPr>
          <a:lstStyle/>
          <a:p>
            <a:pPr algn="l">
              <a:lnSpc>
                <a:spcPct val="150000"/>
              </a:lnSpc>
            </a:pPr>
            <a:r>
              <a:rPr lang="it-IT" sz="1600" b="1" i="0" u="none" strike="noStrike" dirty="0">
                <a:solidFill>
                  <a:srgbClr val="002060"/>
                </a:solidFill>
                <a:effectLst/>
              </a:rPr>
              <a:t>CMD:</a:t>
            </a:r>
            <a:r>
              <a:rPr lang="it-IT" sz="1600" b="0" i="0" u="none" strike="noStrike" dirty="0">
                <a:solidFill>
                  <a:srgbClr val="002060"/>
                </a:solidFill>
                <a:effectLst/>
              </a:rPr>
              <a:t> </a:t>
            </a:r>
            <a:r>
              <a:rPr lang="it-IT" sz="1600" b="0" i="0" u="none" strike="noStrike" dirty="0" err="1">
                <a:solidFill>
                  <a:srgbClr val="002060"/>
                </a:solidFill>
                <a:effectLst/>
              </a:rPr>
              <a:t>Coronary</a:t>
            </a:r>
            <a:r>
              <a:rPr lang="it-IT" sz="1600" b="0" i="0" u="none" strike="noStrike" dirty="0">
                <a:solidFill>
                  <a:srgbClr val="002060"/>
                </a:solidFill>
                <a:effectLst/>
              </a:rPr>
              <a:t> </a:t>
            </a:r>
            <a:r>
              <a:rPr lang="it-IT" sz="1600" b="0" i="0" u="none" strike="noStrike" dirty="0" err="1">
                <a:solidFill>
                  <a:srgbClr val="002060"/>
                </a:solidFill>
                <a:effectLst/>
              </a:rPr>
              <a:t>Microvascular</a:t>
            </a:r>
            <a:r>
              <a:rPr lang="it-IT" sz="1600" b="0" i="0" u="none" strike="noStrike" dirty="0">
                <a:solidFill>
                  <a:srgbClr val="002060"/>
                </a:solidFill>
                <a:effectLst/>
              </a:rPr>
              <a:t> </a:t>
            </a:r>
            <a:r>
              <a:rPr lang="it-IT" sz="1600" b="0" i="0" u="none" strike="noStrike" dirty="0" err="1">
                <a:solidFill>
                  <a:srgbClr val="002060"/>
                </a:solidFill>
                <a:effectLst/>
              </a:rPr>
              <a:t>Dysfunction</a:t>
            </a:r>
            <a:endParaRPr lang="it-IT" sz="1600" b="0" i="0" u="none" strike="noStrike" dirty="0">
              <a:solidFill>
                <a:srgbClr val="002060"/>
              </a:solidFill>
              <a:effectLst/>
            </a:endParaRPr>
          </a:p>
          <a:p>
            <a:pPr algn="l">
              <a:lnSpc>
                <a:spcPct val="150000"/>
              </a:lnSpc>
            </a:pPr>
            <a:r>
              <a:rPr lang="it-IT" sz="1600" b="1" i="0" u="none" strike="noStrike" dirty="0">
                <a:solidFill>
                  <a:srgbClr val="002060"/>
                </a:solidFill>
                <a:effectLst/>
              </a:rPr>
              <a:t>VSA</a:t>
            </a:r>
            <a:r>
              <a:rPr lang="it-IT" sz="1600" b="0" i="0" u="none" strike="noStrike" dirty="0">
                <a:solidFill>
                  <a:srgbClr val="002060"/>
                </a:solidFill>
                <a:effectLst/>
              </a:rPr>
              <a:t> </a:t>
            </a:r>
            <a:r>
              <a:rPr lang="it-IT" sz="1600" b="0" i="0" u="none" strike="noStrike" dirty="0" err="1">
                <a:solidFill>
                  <a:srgbClr val="002060"/>
                </a:solidFill>
                <a:effectLst/>
              </a:rPr>
              <a:t>Vasospastic</a:t>
            </a:r>
            <a:r>
              <a:rPr lang="it-IT" sz="1600" b="0" i="0" u="none" strike="noStrike" dirty="0">
                <a:solidFill>
                  <a:srgbClr val="002060"/>
                </a:solidFill>
                <a:effectLst/>
              </a:rPr>
              <a:t> Angina</a:t>
            </a:r>
          </a:p>
          <a:p>
            <a:pPr algn="l">
              <a:lnSpc>
                <a:spcPct val="150000"/>
              </a:lnSpc>
            </a:pPr>
            <a:r>
              <a:rPr lang="it-IT" sz="1600" b="1" i="0" u="none" strike="noStrike" dirty="0" err="1">
                <a:solidFill>
                  <a:srgbClr val="002060"/>
                </a:solidFill>
                <a:effectLst/>
              </a:rPr>
              <a:t>Microvascular</a:t>
            </a:r>
            <a:r>
              <a:rPr lang="it-IT" sz="1600" b="1" i="0" u="none" strike="noStrike" dirty="0">
                <a:solidFill>
                  <a:srgbClr val="002060"/>
                </a:solidFill>
                <a:effectLst/>
              </a:rPr>
              <a:t> </a:t>
            </a:r>
            <a:r>
              <a:rPr lang="it-IT" sz="1600" b="1" i="0" u="none" strike="noStrike" dirty="0" err="1">
                <a:solidFill>
                  <a:srgbClr val="002060"/>
                </a:solidFill>
                <a:effectLst/>
              </a:rPr>
              <a:t>Spasm</a:t>
            </a:r>
            <a:endParaRPr lang="it-IT" sz="1600" b="1" i="0" u="none" strike="noStrike" dirty="0">
              <a:solidFill>
                <a:srgbClr val="002060"/>
              </a:solidFill>
              <a:effectLst/>
            </a:endParaRPr>
          </a:p>
          <a:p>
            <a:pPr algn="l">
              <a:lnSpc>
                <a:spcPct val="150000"/>
              </a:lnSpc>
            </a:pPr>
            <a:r>
              <a:rPr lang="it-IT" sz="1600" b="1" i="0" u="none" strike="noStrike" dirty="0">
                <a:solidFill>
                  <a:srgbClr val="002060"/>
                </a:solidFill>
                <a:effectLst/>
              </a:rPr>
              <a:t>NCCP</a:t>
            </a:r>
            <a:r>
              <a:rPr lang="it-IT" sz="1600" b="0" i="0" u="none" strike="noStrike" dirty="0">
                <a:solidFill>
                  <a:srgbClr val="002060"/>
                </a:solidFill>
                <a:effectLst/>
              </a:rPr>
              <a:t> Non-</a:t>
            </a:r>
            <a:r>
              <a:rPr lang="it-IT" sz="1600" b="0" i="0" u="none" strike="noStrike" dirty="0" err="1">
                <a:solidFill>
                  <a:srgbClr val="002060"/>
                </a:solidFill>
                <a:effectLst/>
              </a:rPr>
              <a:t>Cardiac</a:t>
            </a:r>
            <a:r>
              <a:rPr lang="it-IT" sz="1600" b="0" i="0" u="none" strike="noStrike" dirty="0">
                <a:solidFill>
                  <a:srgbClr val="002060"/>
                </a:solidFill>
                <a:effectLst/>
              </a:rPr>
              <a:t> </a:t>
            </a:r>
            <a:r>
              <a:rPr lang="it-IT" sz="1600" b="0" i="0" u="none" strike="noStrike" dirty="0" err="1">
                <a:solidFill>
                  <a:srgbClr val="002060"/>
                </a:solidFill>
                <a:effectLst/>
              </a:rPr>
              <a:t>Chest</a:t>
            </a:r>
            <a:r>
              <a:rPr lang="it-IT" sz="1600" b="0" i="0" u="none" strike="noStrike" dirty="0">
                <a:solidFill>
                  <a:srgbClr val="002060"/>
                </a:solidFill>
                <a:effectLst/>
              </a:rPr>
              <a:t> Pain</a:t>
            </a:r>
          </a:p>
          <a:p>
            <a:pPr algn="l">
              <a:lnSpc>
                <a:spcPct val="150000"/>
              </a:lnSpc>
            </a:pPr>
            <a:r>
              <a:rPr lang="it-IT" sz="1600" b="1" dirty="0">
                <a:solidFill>
                  <a:srgbClr val="002060"/>
                </a:solidFill>
              </a:rPr>
              <a:t>CMD + VSA</a:t>
            </a:r>
          </a:p>
          <a:p>
            <a:pPr algn="l">
              <a:lnSpc>
                <a:spcPct val="150000"/>
              </a:lnSpc>
            </a:pPr>
            <a:r>
              <a:rPr lang="it-IT" sz="1600" b="1" i="0" u="none" strike="noStrike" dirty="0">
                <a:solidFill>
                  <a:srgbClr val="002060"/>
                </a:solidFill>
                <a:effectLst/>
              </a:rPr>
              <a:t>CMD + </a:t>
            </a:r>
            <a:r>
              <a:rPr lang="it-IT" sz="1600" b="1" i="0" u="none" strike="noStrike" dirty="0" err="1">
                <a:solidFill>
                  <a:srgbClr val="002060"/>
                </a:solidFill>
                <a:effectLst/>
              </a:rPr>
              <a:t>Microvascular</a:t>
            </a:r>
            <a:r>
              <a:rPr lang="it-IT" sz="1600" b="1" i="0" u="none" strike="noStrike" dirty="0">
                <a:solidFill>
                  <a:srgbClr val="002060"/>
                </a:solidFill>
                <a:effectLst/>
              </a:rPr>
              <a:t> </a:t>
            </a:r>
            <a:r>
              <a:rPr lang="it-IT" sz="1600" b="1" i="0" u="none" strike="noStrike" dirty="0" err="1">
                <a:solidFill>
                  <a:srgbClr val="002060"/>
                </a:solidFill>
                <a:effectLst/>
              </a:rPr>
              <a:t>spasm</a:t>
            </a:r>
            <a:endParaRPr lang="it-IT" sz="1600" b="1" i="0" u="none" strike="noStrike" dirty="0">
              <a:solidFill>
                <a:srgbClr val="002060"/>
              </a:solidFill>
              <a:effectLst/>
            </a:endParaRPr>
          </a:p>
        </p:txBody>
      </p:sp>
      <p:sp>
        <p:nvSpPr>
          <p:cNvPr id="6" name="Rettangolo 5">
            <a:extLst>
              <a:ext uri="{FF2B5EF4-FFF2-40B4-BE49-F238E27FC236}">
                <a16:creationId xmlns:a16="http://schemas.microsoft.com/office/drawing/2014/main" id="{B94BC596-AD8B-A86E-4F6E-B05FB12DD35C}"/>
              </a:ext>
            </a:extLst>
          </p:cNvPr>
          <p:cNvSpPr/>
          <p:nvPr/>
        </p:nvSpPr>
        <p:spPr>
          <a:xfrm>
            <a:off x="8319952" y="1662021"/>
            <a:ext cx="127221" cy="127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460174C5-5226-4973-6101-D9010A1A5A2C}"/>
              </a:ext>
            </a:extLst>
          </p:cNvPr>
          <p:cNvSpPr/>
          <p:nvPr/>
        </p:nvSpPr>
        <p:spPr>
          <a:xfrm>
            <a:off x="8319952" y="2035837"/>
            <a:ext cx="127221" cy="12722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56142B7E-8E94-2F5E-2D22-1EE3D1FB5BEA}"/>
              </a:ext>
            </a:extLst>
          </p:cNvPr>
          <p:cNvSpPr/>
          <p:nvPr/>
        </p:nvSpPr>
        <p:spPr>
          <a:xfrm>
            <a:off x="8333185" y="2402389"/>
            <a:ext cx="127221" cy="12722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50E3339-2D61-459E-8BF6-841BC8D7FF7A}"/>
              </a:ext>
            </a:extLst>
          </p:cNvPr>
          <p:cNvSpPr/>
          <p:nvPr/>
        </p:nvSpPr>
        <p:spPr>
          <a:xfrm>
            <a:off x="8333185" y="2776205"/>
            <a:ext cx="127221" cy="12722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3340315C-8844-4C41-1835-630C547B4365}"/>
              </a:ext>
            </a:extLst>
          </p:cNvPr>
          <p:cNvSpPr/>
          <p:nvPr/>
        </p:nvSpPr>
        <p:spPr>
          <a:xfrm>
            <a:off x="8333185" y="3150021"/>
            <a:ext cx="127221" cy="12722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7B0E41A-D90D-BE5B-57CA-CF237EDE0060}"/>
              </a:ext>
            </a:extLst>
          </p:cNvPr>
          <p:cNvSpPr/>
          <p:nvPr/>
        </p:nvSpPr>
        <p:spPr>
          <a:xfrm>
            <a:off x="8333185" y="3523837"/>
            <a:ext cx="127221" cy="1272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718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28CBF-60AC-7A4D-9E49-E29AAD795DC2}"/>
            </a:ext>
          </a:extLst>
        </p:cNvPr>
        <p:cNvGrpSpPr/>
        <p:nvPr/>
      </p:nvGrpSpPr>
      <p:grpSpPr>
        <a:xfrm>
          <a:off x="0" y="0"/>
          <a:ext cx="0" cy="0"/>
          <a:chOff x="0" y="0"/>
          <a:chExt cx="0" cy="0"/>
        </a:xfrm>
      </p:grpSpPr>
      <p:graphicFrame>
        <p:nvGraphicFramePr>
          <p:cNvPr id="8" name="Segnaposto contenuto 7">
            <a:extLst>
              <a:ext uri="{FF2B5EF4-FFF2-40B4-BE49-F238E27FC236}">
                <a16:creationId xmlns:a16="http://schemas.microsoft.com/office/drawing/2014/main" id="{26478E10-F0D0-0AEC-FF2A-86633AE42AD5}"/>
              </a:ext>
            </a:extLst>
          </p:cNvPr>
          <p:cNvGraphicFramePr>
            <a:graphicFrameLocks noGrp="1"/>
          </p:cNvGraphicFramePr>
          <p:nvPr>
            <p:ph idx="4294967295"/>
          </p:nvPr>
        </p:nvGraphicFramePr>
        <p:xfrm>
          <a:off x="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olo 1">
            <a:extLst>
              <a:ext uri="{FF2B5EF4-FFF2-40B4-BE49-F238E27FC236}">
                <a16:creationId xmlns:a16="http://schemas.microsoft.com/office/drawing/2014/main" id="{2FE8AEDA-BC00-7C4F-8EEB-DAA81BA5AA18}"/>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INOCA endotypes</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descr="Immagine che contiene simbolo, Rettangolo, logo, design&#10;&#10;Descrizione generata automaticamente">
            <a:extLst>
              <a:ext uri="{FF2B5EF4-FFF2-40B4-BE49-F238E27FC236}">
                <a16:creationId xmlns:a16="http://schemas.microsoft.com/office/drawing/2014/main" id="{EDE2A83E-AF80-F83E-3489-6FC1C31C0B9D}"/>
              </a:ext>
            </a:extLst>
          </p:cNvPr>
          <p:cNvPicPr>
            <a:picLocks noChangeAspect="1"/>
          </p:cNvPicPr>
          <p:nvPr/>
        </p:nvPicPr>
        <p:blipFill>
          <a:blip r:embed="rId4"/>
          <a:stretch>
            <a:fillRect/>
          </a:stretch>
        </p:blipFill>
        <p:spPr>
          <a:xfrm>
            <a:off x="153450" y="2055813"/>
            <a:ext cx="458183" cy="360000"/>
          </a:xfrm>
          <a:prstGeom prst="rect">
            <a:avLst/>
          </a:prstGeom>
        </p:spPr>
      </p:pic>
      <p:sp>
        <p:nvSpPr>
          <p:cNvPr id="3" name="CasellaDiTesto 2">
            <a:extLst>
              <a:ext uri="{FF2B5EF4-FFF2-40B4-BE49-F238E27FC236}">
                <a16:creationId xmlns:a16="http://schemas.microsoft.com/office/drawing/2014/main" id="{6E7373A6-DDB4-809F-7D42-05482BBABD2E}"/>
              </a:ext>
            </a:extLst>
          </p:cNvPr>
          <p:cNvSpPr txBox="1"/>
          <p:nvPr/>
        </p:nvSpPr>
        <p:spPr>
          <a:xfrm>
            <a:off x="611633" y="2062919"/>
            <a:ext cx="1458471" cy="646331"/>
          </a:xfrm>
          <a:prstGeom prst="rect">
            <a:avLst/>
          </a:prstGeom>
          <a:noFill/>
        </p:spPr>
        <p:txBody>
          <a:bodyPr wrap="square">
            <a:spAutoFit/>
          </a:bodyPr>
          <a:lstStyle/>
          <a:p>
            <a:r>
              <a:rPr lang="it-IT" sz="1800" b="1" dirty="0">
                <a:latin typeface="Calibri" panose="020F0502020204030204" pitchFamily="34" charset="0"/>
                <a:ea typeface="Calibri" panose="020F0502020204030204" pitchFamily="34" charset="0"/>
                <a:cs typeface="Calibri" panose="020F0502020204030204" pitchFamily="34" charset="0"/>
              </a:rPr>
              <a:t>South </a:t>
            </a:r>
            <a:r>
              <a:rPr lang="it-IT" sz="1800" dirty="0">
                <a:latin typeface="Calibri" panose="020F0502020204030204" pitchFamily="34" charset="0"/>
                <a:ea typeface="Calibri" panose="020F0502020204030204" pitchFamily="34" charset="0"/>
                <a:cs typeface="Calibri" panose="020F0502020204030204" pitchFamily="34" charset="0"/>
              </a:rPr>
              <a:t>32,1% (</a:t>
            </a:r>
            <a:r>
              <a:rPr lang="it-IT" sz="1800" dirty="0" err="1">
                <a:latin typeface="Calibri" panose="020F0502020204030204" pitchFamily="34" charset="0"/>
                <a:ea typeface="Calibri" panose="020F0502020204030204" pitchFamily="34" charset="0"/>
                <a:cs typeface="Calibri" panose="020F0502020204030204" pitchFamily="34" charset="0"/>
              </a:rPr>
              <a:t>p</a:t>
            </a:r>
            <a:r>
              <a:rPr lang="it-IT" sz="1800" dirty="0">
                <a:latin typeface="Calibri" panose="020F0502020204030204" pitchFamily="34" charset="0"/>
                <a:ea typeface="Calibri" panose="020F0502020204030204" pitchFamily="34" charset="0"/>
                <a:cs typeface="Calibri" panose="020F0502020204030204" pitchFamily="34" charset="0"/>
              </a:rPr>
              <a:t>=0,05)</a:t>
            </a:r>
          </a:p>
        </p:txBody>
      </p:sp>
      <p:sp>
        <p:nvSpPr>
          <p:cNvPr id="5" name="CasellaDiTesto 4">
            <a:extLst>
              <a:ext uri="{FF2B5EF4-FFF2-40B4-BE49-F238E27FC236}">
                <a16:creationId xmlns:a16="http://schemas.microsoft.com/office/drawing/2014/main" id="{1F7AE04F-0CBB-593D-EE77-DD2604AF9028}"/>
              </a:ext>
            </a:extLst>
          </p:cNvPr>
          <p:cNvSpPr txBox="1"/>
          <p:nvPr/>
        </p:nvSpPr>
        <p:spPr>
          <a:xfrm>
            <a:off x="327755" y="3175426"/>
            <a:ext cx="1013113" cy="646331"/>
          </a:xfrm>
          <a:prstGeom prst="rect">
            <a:avLst/>
          </a:prstGeom>
          <a:noFill/>
        </p:spPr>
        <p:txBody>
          <a:bodyPr wrap="square">
            <a:spAutoFit/>
          </a:bodyPr>
          <a:lstStyle/>
          <a:p>
            <a:r>
              <a:rPr lang="it-IT" dirty="0">
                <a:cs typeface="Times New Roman" panose="02020603050405020304" pitchFamily="18" charset="0"/>
              </a:rPr>
              <a:t>100%</a:t>
            </a:r>
            <a:r>
              <a:rPr lang="it-IT" sz="1800" b="1" dirty="0">
                <a:solidFill>
                  <a:srgbClr val="F5B7D0"/>
                </a:solidFill>
              </a:rPr>
              <a:t> ♀️</a:t>
            </a:r>
            <a:endParaRPr lang="it-IT" dirty="0">
              <a:cs typeface="Times New Roman" panose="02020603050405020304" pitchFamily="18" charset="0"/>
            </a:endParaRPr>
          </a:p>
        </p:txBody>
      </p:sp>
      <p:sp>
        <p:nvSpPr>
          <p:cNvPr id="6" name="CasellaDiTesto 5">
            <a:extLst>
              <a:ext uri="{FF2B5EF4-FFF2-40B4-BE49-F238E27FC236}">
                <a16:creationId xmlns:a16="http://schemas.microsoft.com/office/drawing/2014/main" id="{44058EC7-C4CB-985C-8667-4CECD828E82F}"/>
              </a:ext>
            </a:extLst>
          </p:cNvPr>
          <p:cNvSpPr txBox="1"/>
          <p:nvPr/>
        </p:nvSpPr>
        <p:spPr>
          <a:xfrm>
            <a:off x="8486030" y="1479103"/>
            <a:ext cx="4389782" cy="2270109"/>
          </a:xfrm>
          <a:prstGeom prst="rect">
            <a:avLst/>
          </a:prstGeom>
          <a:noFill/>
        </p:spPr>
        <p:txBody>
          <a:bodyPr wrap="square">
            <a:spAutoFit/>
          </a:bodyPr>
          <a:lstStyle/>
          <a:p>
            <a:pPr algn="l">
              <a:lnSpc>
                <a:spcPct val="150000"/>
              </a:lnSpc>
            </a:pPr>
            <a:r>
              <a:rPr lang="it-IT" sz="1600" b="1" i="0" u="none" strike="noStrike" dirty="0">
                <a:solidFill>
                  <a:srgbClr val="002060"/>
                </a:solidFill>
                <a:effectLst/>
              </a:rPr>
              <a:t>CMD:</a:t>
            </a:r>
            <a:r>
              <a:rPr lang="it-IT" sz="1600" b="0" i="0" u="none" strike="noStrike" dirty="0">
                <a:solidFill>
                  <a:srgbClr val="002060"/>
                </a:solidFill>
                <a:effectLst/>
              </a:rPr>
              <a:t> </a:t>
            </a:r>
            <a:r>
              <a:rPr lang="it-IT" sz="1600" b="0" i="0" u="none" strike="noStrike" dirty="0" err="1">
                <a:solidFill>
                  <a:srgbClr val="002060"/>
                </a:solidFill>
                <a:effectLst/>
              </a:rPr>
              <a:t>Coronary</a:t>
            </a:r>
            <a:r>
              <a:rPr lang="it-IT" sz="1600" b="0" i="0" u="none" strike="noStrike" dirty="0">
                <a:solidFill>
                  <a:srgbClr val="002060"/>
                </a:solidFill>
                <a:effectLst/>
              </a:rPr>
              <a:t> </a:t>
            </a:r>
            <a:r>
              <a:rPr lang="it-IT" sz="1600" b="0" i="0" u="none" strike="noStrike" dirty="0" err="1">
                <a:solidFill>
                  <a:srgbClr val="002060"/>
                </a:solidFill>
                <a:effectLst/>
              </a:rPr>
              <a:t>Microvascular</a:t>
            </a:r>
            <a:r>
              <a:rPr lang="it-IT" sz="1600" b="0" i="0" u="none" strike="noStrike" dirty="0">
                <a:solidFill>
                  <a:srgbClr val="002060"/>
                </a:solidFill>
                <a:effectLst/>
              </a:rPr>
              <a:t> </a:t>
            </a:r>
            <a:r>
              <a:rPr lang="it-IT" sz="1600" b="0" i="0" u="none" strike="noStrike" dirty="0" err="1">
                <a:solidFill>
                  <a:srgbClr val="002060"/>
                </a:solidFill>
                <a:effectLst/>
              </a:rPr>
              <a:t>Dysfunction</a:t>
            </a:r>
            <a:endParaRPr lang="it-IT" sz="1600" b="0" i="0" u="none" strike="noStrike" dirty="0">
              <a:solidFill>
                <a:srgbClr val="002060"/>
              </a:solidFill>
              <a:effectLst/>
            </a:endParaRPr>
          </a:p>
          <a:p>
            <a:pPr algn="l">
              <a:lnSpc>
                <a:spcPct val="150000"/>
              </a:lnSpc>
            </a:pPr>
            <a:r>
              <a:rPr lang="it-IT" sz="1600" b="1" i="0" u="none" strike="noStrike" dirty="0">
                <a:solidFill>
                  <a:srgbClr val="002060"/>
                </a:solidFill>
                <a:effectLst/>
              </a:rPr>
              <a:t>VSA</a:t>
            </a:r>
            <a:r>
              <a:rPr lang="it-IT" sz="1600" b="0" i="0" u="none" strike="noStrike" dirty="0">
                <a:solidFill>
                  <a:srgbClr val="002060"/>
                </a:solidFill>
                <a:effectLst/>
              </a:rPr>
              <a:t> </a:t>
            </a:r>
            <a:r>
              <a:rPr lang="it-IT" sz="1600" b="0" i="0" u="none" strike="noStrike" dirty="0" err="1">
                <a:solidFill>
                  <a:srgbClr val="002060"/>
                </a:solidFill>
                <a:effectLst/>
              </a:rPr>
              <a:t>Vasospastic</a:t>
            </a:r>
            <a:r>
              <a:rPr lang="it-IT" sz="1600" b="0" i="0" u="none" strike="noStrike" dirty="0">
                <a:solidFill>
                  <a:srgbClr val="002060"/>
                </a:solidFill>
                <a:effectLst/>
              </a:rPr>
              <a:t> Angina</a:t>
            </a:r>
          </a:p>
          <a:p>
            <a:pPr algn="l">
              <a:lnSpc>
                <a:spcPct val="150000"/>
              </a:lnSpc>
            </a:pPr>
            <a:r>
              <a:rPr lang="it-IT" sz="1600" b="1" i="0" u="none" strike="noStrike" dirty="0" err="1">
                <a:solidFill>
                  <a:srgbClr val="002060"/>
                </a:solidFill>
                <a:effectLst/>
              </a:rPr>
              <a:t>Microvascular</a:t>
            </a:r>
            <a:r>
              <a:rPr lang="it-IT" sz="1600" b="1" i="0" u="none" strike="noStrike" dirty="0">
                <a:solidFill>
                  <a:srgbClr val="002060"/>
                </a:solidFill>
                <a:effectLst/>
              </a:rPr>
              <a:t> </a:t>
            </a:r>
            <a:r>
              <a:rPr lang="it-IT" sz="1600" b="1" i="0" u="none" strike="noStrike" dirty="0" err="1">
                <a:solidFill>
                  <a:srgbClr val="002060"/>
                </a:solidFill>
                <a:effectLst/>
              </a:rPr>
              <a:t>Spasm</a:t>
            </a:r>
            <a:endParaRPr lang="it-IT" sz="1600" b="1" i="0" u="none" strike="noStrike" dirty="0">
              <a:solidFill>
                <a:srgbClr val="002060"/>
              </a:solidFill>
              <a:effectLst/>
            </a:endParaRPr>
          </a:p>
          <a:p>
            <a:pPr algn="l">
              <a:lnSpc>
                <a:spcPct val="150000"/>
              </a:lnSpc>
            </a:pPr>
            <a:r>
              <a:rPr lang="it-IT" sz="1600" b="1" i="0" u="none" strike="noStrike" dirty="0">
                <a:solidFill>
                  <a:srgbClr val="002060"/>
                </a:solidFill>
                <a:effectLst/>
              </a:rPr>
              <a:t>NCCP</a:t>
            </a:r>
            <a:r>
              <a:rPr lang="it-IT" sz="1600" b="0" i="0" u="none" strike="noStrike" dirty="0">
                <a:solidFill>
                  <a:srgbClr val="002060"/>
                </a:solidFill>
                <a:effectLst/>
              </a:rPr>
              <a:t> Non-</a:t>
            </a:r>
            <a:r>
              <a:rPr lang="it-IT" sz="1600" b="0" i="0" u="none" strike="noStrike" dirty="0" err="1">
                <a:solidFill>
                  <a:srgbClr val="002060"/>
                </a:solidFill>
                <a:effectLst/>
              </a:rPr>
              <a:t>Cardiac</a:t>
            </a:r>
            <a:r>
              <a:rPr lang="it-IT" sz="1600" b="0" i="0" u="none" strike="noStrike" dirty="0">
                <a:solidFill>
                  <a:srgbClr val="002060"/>
                </a:solidFill>
                <a:effectLst/>
              </a:rPr>
              <a:t> </a:t>
            </a:r>
            <a:r>
              <a:rPr lang="it-IT" sz="1600" b="0" i="0" u="none" strike="noStrike" dirty="0" err="1">
                <a:solidFill>
                  <a:srgbClr val="002060"/>
                </a:solidFill>
                <a:effectLst/>
              </a:rPr>
              <a:t>Chest</a:t>
            </a:r>
            <a:r>
              <a:rPr lang="it-IT" sz="1600" b="0" i="0" u="none" strike="noStrike" dirty="0">
                <a:solidFill>
                  <a:srgbClr val="002060"/>
                </a:solidFill>
                <a:effectLst/>
              </a:rPr>
              <a:t> Pain</a:t>
            </a:r>
          </a:p>
          <a:p>
            <a:pPr algn="l">
              <a:lnSpc>
                <a:spcPct val="150000"/>
              </a:lnSpc>
            </a:pPr>
            <a:r>
              <a:rPr lang="it-IT" sz="1600" b="1" dirty="0">
                <a:solidFill>
                  <a:srgbClr val="002060"/>
                </a:solidFill>
              </a:rPr>
              <a:t>CMD + VSA</a:t>
            </a:r>
          </a:p>
          <a:p>
            <a:pPr algn="l">
              <a:lnSpc>
                <a:spcPct val="150000"/>
              </a:lnSpc>
            </a:pPr>
            <a:r>
              <a:rPr lang="it-IT" sz="1600" b="1" i="0" u="none" strike="noStrike" dirty="0">
                <a:solidFill>
                  <a:srgbClr val="002060"/>
                </a:solidFill>
                <a:effectLst/>
              </a:rPr>
              <a:t>CMD + </a:t>
            </a:r>
            <a:r>
              <a:rPr lang="it-IT" sz="1600" b="1" i="0" u="none" strike="noStrike" dirty="0" err="1">
                <a:solidFill>
                  <a:srgbClr val="002060"/>
                </a:solidFill>
                <a:effectLst/>
              </a:rPr>
              <a:t>Microvascular</a:t>
            </a:r>
            <a:r>
              <a:rPr lang="it-IT" sz="1600" b="1" i="0" u="none" strike="noStrike" dirty="0">
                <a:solidFill>
                  <a:srgbClr val="002060"/>
                </a:solidFill>
                <a:effectLst/>
              </a:rPr>
              <a:t> </a:t>
            </a:r>
            <a:r>
              <a:rPr lang="it-IT" sz="1600" b="1" i="0" u="none" strike="noStrike" dirty="0" err="1">
                <a:solidFill>
                  <a:srgbClr val="002060"/>
                </a:solidFill>
                <a:effectLst/>
              </a:rPr>
              <a:t>spasm</a:t>
            </a:r>
            <a:endParaRPr lang="it-IT" sz="1600" b="1" i="0" u="none" strike="noStrike" dirty="0">
              <a:solidFill>
                <a:srgbClr val="002060"/>
              </a:solidFill>
              <a:effectLst/>
            </a:endParaRPr>
          </a:p>
        </p:txBody>
      </p:sp>
      <p:sp>
        <p:nvSpPr>
          <p:cNvPr id="7" name="Rettangolo 6">
            <a:extLst>
              <a:ext uri="{FF2B5EF4-FFF2-40B4-BE49-F238E27FC236}">
                <a16:creationId xmlns:a16="http://schemas.microsoft.com/office/drawing/2014/main" id="{23399CA2-3814-E875-5F23-860DB4E70C20}"/>
              </a:ext>
            </a:extLst>
          </p:cNvPr>
          <p:cNvSpPr/>
          <p:nvPr/>
        </p:nvSpPr>
        <p:spPr>
          <a:xfrm>
            <a:off x="8319952" y="1662021"/>
            <a:ext cx="127221" cy="127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7EF6154D-CB4A-2E44-BF53-32056B9B952E}"/>
              </a:ext>
            </a:extLst>
          </p:cNvPr>
          <p:cNvSpPr/>
          <p:nvPr/>
        </p:nvSpPr>
        <p:spPr>
          <a:xfrm>
            <a:off x="8319952" y="2035837"/>
            <a:ext cx="127221" cy="12722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E4B7C95-68BD-B117-D4F8-3A7F09D8AC73}"/>
              </a:ext>
            </a:extLst>
          </p:cNvPr>
          <p:cNvSpPr/>
          <p:nvPr/>
        </p:nvSpPr>
        <p:spPr>
          <a:xfrm>
            <a:off x="8333185" y="2402389"/>
            <a:ext cx="127221" cy="12722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B18C9FB-638E-4CF9-9271-AA230449F646}"/>
              </a:ext>
            </a:extLst>
          </p:cNvPr>
          <p:cNvSpPr/>
          <p:nvPr/>
        </p:nvSpPr>
        <p:spPr>
          <a:xfrm>
            <a:off x="8333185" y="2776205"/>
            <a:ext cx="127221" cy="12722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43532EDC-BCFA-AE3B-4059-A96F5CEAC51B}"/>
              </a:ext>
            </a:extLst>
          </p:cNvPr>
          <p:cNvSpPr/>
          <p:nvPr/>
        </p:nvSpPr>
        <p:spPr>
          <a:xfrm>
            <a:off x="8333185" y="3150021"/>
            <a:ext cx="127221" cy="12722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F6B11D33-DA6D-58DB-0164-610E1D24F597}"/>
              </a:ext>
            </a:extLst>
          </p:cNvPr>
          <p:cNvSpPr/>
          <p:nvPr/>
        </p:nvSpPr>
        <p:spPr>
          <a:xfrm>
            <a:off x="8333185" y="3523837"/>
            <a:ext cx="127221" cy="1272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548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268F05CE-9CE2-9140-A55F-D6F7F362D413}"/>
              </a:ext>
            </a:extLst>
          </p:cNvPr>
          <p:cNvSpPr>
            <a:spLocks noGrp="1"/>
          </p:cNvSpPr>
          <p:nvPr>
            <p:ph type="body" idx="4294967295"/>
          </p:nvPr>
        </p:nvSpPr>
        <p:spPr>
          <a:xfrm>
            <a:off x="-1" y="1493838"/>
            <a:ext cx="5536019" cy="823912"/>
          </a:xfrm>
        </p:spPr>
        <p:txBody>
          <a:bodyPr>
            <a:normAutofit/>
          </a:bodyPr>
          <a:lstStyle/>
          <a:p>
            <a:r>
              <a:rPr lang="it-IT" dirty="0" err="1"/>
              <a:t>Adverse</a:t>
            </a:r>
            <a:r>
              <a:rPr lang="it-IT" dirty="0"/>
              <a:t> Event (AE)</a:t>
            </a:r>
            <a:r>
              <a:rPr lang="it-IT" b="0" dirty="0"/>
              <a:t> in 19 </a:t>
            </a:r>
            <a:r>
              <a:rPr lang="it-IT" b="0" dirty="0" err="1"/>
              <a:t>pts</a:t>
            </a:r>
            <a:r>
              <a:rPr lang="it-IT" b="0" dirty="0"/>
              <a:t> (8.9%)</a:t>
            </a:r>
          </a:p>
        </p:txBody>
      </p:sp>
      <p:graphicFrame>
        <p:nvGraphicFramePr>
          <p:cNvPr id="10" name="Tabella 10">
            <a:extLst>
              <a:ext uri="{FF2B5EF4-FFF2-40B4-BE49-F238E27FC236}">
                <a16:creationId xmlns:a16="http://schemas.microsoft.com/office/drawing/2014/main" id="{EB1CC92F-E9BA-090F-B315-113B2FA29204}"/>
              </a:ext>
            </a:extLst>
          </p:cNvPr>
          <p:cNvGraphicFramePr>
            <a:graphicFrameLocks noGrp="1"/>
          </p:cNvGraphicFramePr>
          <p:nvPr>
            <p:ph sz="half" idx="4294967295"/>
            <p:extLst>
              <p:ext uri="{D42A27DB-BD31-4B8C-83A1-F6EECF244321}">
                <p14:modId xmlns:p14="http://schemas.microsoft.com/office/powerpoint/2010/main" val="3776294469"/>
              </p:ext>
            </p:extLst>
          </p:nvPr>
        </p:nvGraphicFramePr>
        <p:xfrm>
          <a:off x="297710" y="2929857"/>
          <a:ext cx="4338062" cy="3115017"/>
        </p:xfrm>
        <a:graphic>
          <a:graphicData uri="http://schemas.openxmlformats.org/drawingml/2006/table">
            <a:tbl>
              <a:tblPr firstRow="1" bandRow="1">
                <a:tableStyleId>{68D230F3-CF80-4859-8CE7-A43EE81993B5}</a:tableStyleId>
              </a:tblPr>
              <a:tblGrid>
                <a:gridCol w="3454834">
                  <a:extLst>
                    <a:ext uri="{9D8B030D-6E8A-4147-A177-3AD203B41FA5}">
                      <a16:colId xmlns:a16="http://schemas.microsoft.com/office/drawing/2014/main" val="2732925330"/>
                    </a:ext>
                  </a:extLst>
                </a:gridCol>
                <a:gridCol w="883228">
                  <a:extLst>
                    <a:ext uri="{9D8B030D-6E8A-4147-A177-3AD203B41FA5}">
                      <a16:colId xmlns:a16="http://schemas.microsoft.com/office/drawing/2014/main" val="716094387"/>
                    </a:ext>
                  </a:extLst>
                </a:gridCol>
              </a:tblGrid>
              <a:tr h="351345">
                <a:tc>
                  <a:txBody>
                    <a:bodyPr/>
                    <a:lstStyle/>
                    <a:p>
                      <a:r>
                        <a:rPr lang="it-IT" sz="1800" dirty="0" err="1">
                          <a:latin typeface="Calibri" panose="020F0502020204030204" pitchFamily="34" charset="0"/>
                          <a:ea typeface="Calibri" panose="020F0502020204030204" pitchFamily="34" charset="0"/>
                          <a:cs typeface="Calibri" panose="020F0502020204030204" pitchFamily="34" charset="0"/>
                        </a:rPr>
                        <a:t>Atrial</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fibrillation</a:t>
                      </a:r>
                      <a:r>
                        <a:rPr lang="it-IT" sz="1800" dirty="0">
                          <a:latin typeface="Calibri" panose="020F0502020204030204" pitchFamily="34" charset="0"/>
                          <a:ea typeface="Calibri" panose="020F0502020204030204" pitchFamily="34" charset="0"/>
                          <a:cs typeface="Calibri" panose="020F0502020204030204" pitchFamily="34" charset="0"/>
                        </a:rPr>
                        <a:t> </a:t>
                      </a:r>
                    </a:p>
                  </a:txBody>
                  <a:tcPr/>
                </a:tc>
                <a:tc>
                  <a:txBody>
                    <a:bodyPr/>
                    <a:lstStyle/>
                    <a:p>
                      <a:r>
                        <a:rPr lang="it-IT" dirty="0">
                          <a:latin typeface="Calibri" panose="020F0502020204030204" pitchFamily="34" charset="0"/>
                          <a:ea typeface="Calibri" panose="020F0502020204030204" pitchFamily="34" charset="0"/>
                          <a:cs typeface="Calibri" panose="020F0502020204030204" pitchFamily="34" charset="0"/>
                        </a:rPr>
                        <a:t>3,8%</a:t>
                      </a:r>
                    </a:p>
                  </a:txBody>
                  <a:tcPr/>
                </a:tc>
                <a:extLst>
                  <a:ext uri="{0D108BD9-81ED-4DB2-BD59-A6C34878D82A}">
                    <a16:rowId xmlns:a16="http://schemas.microsoft.com/office/drawing/2014/main" val="2051323610"/>
                  </a:ext>
                </a:extLst>
              </a:tr>
              <a:tr h="351345">
                <a:tc>
                  <a:txBody>
                    <a:bodyPr/>
                    <a:lstStyle/>
                    <a:p>
                      <a:r>
                        <a:rPr lang="it-IT" sz="1800" dirty="0" err="1">
                          <a:latin typeface="Calibri" panose="020F0502020204030204" pitchFamily="34" charset="0"/>
                          <a:ea typeface="Calibri" panose="020F0502020204030204" pitchFamily="34" charset="0"/>
                          <a:cs typeface="Calibri" panose="020F0502020204030204" pitchFamily="34" charset="0"/>
                        </a:rPr>
                        <a:t>Sinus</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bradycardia</a:t>
                      </a:r>
                      <a:r>
                        <a:rPr lang="it-IT" sz="1800" dirty="0">
                          <a:latin typeface="Calibri" panose="020F0502020204030204" pitchFamily="34" charset="0"/>
                          <a:ea typeface="Calibri" panose="020F0502020204030204" pitchFamily="34" charset="0"/>
                          <a:cs typeface="Calibri" panose="020F0502020204030204" pitchFamily="34" charset="0"/>
                        </a:rPr>
                        <a:t> </a:t>
                      </a:r>
                    </a:p>
                  </a:txBody>
                  <a:tcPr/>
                </a:tc>
                <a:tc>
                  <a:txBody>
                    <a:bodyPr/>
                    <a:lstStyle/>
                    <a:p>
                      <a:r>
                        <a:rPr lang="it-IT" dirty="0">
                          <a:latin typeface="Calibri" panose="020F0502020204030204" pitchFamily="34" charset="0"/>
                          <a:ea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233594176"/>
                  </a:ext>
                </a:extLst>
              </a:tr>
              <a:tr h="571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Third-degree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atrioventricular</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block</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it-IT" dirty="0">
                          <a:latin typeface="Calibri" panose="020F0502020204030204" pitchFamily="34" charset="0"/>
                          <a:ea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3356311935"/>
                  </a:ext>
                </a:extLst>
              </a:tr>
              <a:tr h="351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Brief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sinus</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arrest</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it-IT" dirty="0">
                          <a:latin typeface="Calibri" panose="020F0502020204030204" pitchFamily="34" charset="0"/>
                          <a:ea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2938228901"/>
                  </a:ext>
                </a:extLst>
              </a:tr>
              <a:tr h="50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Transient</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vagal</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response</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it-IT" dirty="0">
                          <a:latin typeface="Calibri" panose="020F0502020204030204" pitchFamily="34" charset="0"/>
                          <a:ea typeface="Calibri" panose="020F0502020204030204" pitchFamily="34" charset="0"/>
                          <a:cs typeface="Calibri" panose="020F0502020204030204" pitchFamily="34" charset="0"/>
                        </a:rPr>
                        <a:t>0,5%</a:t>
                      </a:r>
                    </a:p>
                  </a:txBody>
                  <a:tcPr/>
                </a:tc>
                <a:extLst>
                  <a:ext uri="{0D108BD9-81ED-4DB2-BD59-A6C34878D82A}">
                    <a16:rowId xmlns:a16="http://schemas.microsoft.com/office/drawing/2014/main" val="805415224"/>
                  </a:ext>
                </a:extLst>
              </a:tr>
              <a:tr h="940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Reflex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sinus</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bradycardia</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with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prolonged</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it-IT" sz="18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sinoatrial</a:t>
                      </a:r>
                      <a:r>
                        <a:rPr lang="it-IT"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pause </a:t>
                      </a:r>
                      <a:endParaRPr lang="it-IT"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it-IT" dirty="0">
                          <a:latin typeface="Calibri" panose="020F0502020204030204" pitchFamily="34" charset="0"/>
                          <a:ea typeface="Calibri" panose="020F0502020204030204" pitchFamily="34" charset="0"/>
                          <a:cs typeface="Calibri" panose="020F0502020204030204" pitchFamily="34" charset="0"/>
                        </a:rPr>
                        <a:t>0,5%</a:t>
                      </a:r>
                    </a:p>
                  </a:txBody>
                  <a:tcPr/>
                </a:tc>
                <a:extLst>
                  <a:ext uri="{0D108BD9-81ED-4DB2-BD59-A6C34878D82A}">
                    <a16:rowId xmlns:a16="http://schemas.microsoft.com/office/drawing/2014/main" val="1367254232"/>
                  </a:ext>
                </a:extLst>
              </a:tr>
            </a:tbl>
          </a:graphicData>
        </a:graphic>
      </p:graphicFrame>
      <p:sp>
        <p:nvSpPr>
          <p:cNvPr id="8" name="Segnaposto testo 7">
            <a:extLst>
              <a:ext uri="{FF2B5EF4-FFF2-40B4-BE49-F238E27FC236}">
                <a16:creationId xmlns:a16="http://schemas.microsoft.com/office/drawing/2014/main" id="{623A6FE4-AB00-A10E-C8BA-7E07B8F2C30C}"/>
              </a:ext>
            </a:extLst>
          </p:cNvPr>
          <p:cNvSpPr>
            <a:spLocks noGrp="1"/>
          </p:cNvSpPr>
          <p:nvPr>
            <p:ph type="body" sz="quarter" idx="4294967295"/>
          </p:nvPr>
        </p:nvSpPr>
        <p:spPr>
          <a:xfrm>
            <a:off x="7008812" y="2057358"/>
            <a:ext cx="5183187" cy="823913"/>
          </a:xfrm>
        </p:spPr>
        <p:txBody>
          <a:bodyPr/>
          <a:lstStyle/>
          <a:p>
            <a:r>
              <a:rPr lang="it-IT" dirty="0" err="1"/>
              <a:t>Serious</a:t>
            </a:r>
            <a:r>
              <a:rPr lang="it-IT" dirty="0"/>
              <a:t> </a:t>
            </a:r>
            <a:r>
              <a:rPr lang="it-IT" dirty="0" err="1"/>
              <a:t>Adverse</a:t>
            </a:r>
            <a:r>
              <a:rPr lang="it-IT" dirty="0"/>
              <a:t> Events (SAE)</a:t>
            </a:r>
          </a:p>
        </p:txBody>
      </p:sp>
      <p:sp>
        <p:nvSpPr>
          <p:cNvPr id="9" name="Segnaposto contenuto 8">
            <a:extLst>
              <a:ext uri="{FF2B5EF4-FFF2-40B4-BE49-F238E27FC236}">
                <a16:creationId xmlns:a16="http://schemas.microsoft.com/office/drawing/2014/main" id="{D299AF75-B230-8AB3-0C61-910A78B18284}"/>
              </a:ext>
            </a:extLst>
          </p:cNvPr>
          <p:cNvSpPr>
            <a:spLocks noGrp="1"/>
          </p:cNvSpPr>
          <p:nvPr>
            <p:ph sz="quarter" idx="4294967295"/>
          </p:nvPr>
        </p:nvSpPr>
        <p:spPr>
          <a:xfrm>
            <a:off x="7008813" y="2944035"/>
            <a:ext cx="5183187" cy="3684588"/>
          </a:xfrm>
        </p:spPr>
        <p:txBody>
          <a:bodyPr/>
          <a:lstStyle/>
          <a:p>
            <a:pPr>
              <a:buSzPct val="75000"/>
              <a:buFont typeface="Times Roman"/>
              <a:buChar char="🔴"/>
            </a:pPr>
            <a:r>
              <a:rPr lang="it-IT" sz="2000" dirty="0">
                <a:latin typeface="Calibri" panose="020F0502020204030204" pitchFamily="34" charset="0"/>
                <a:ea typeface="Calibri" panose="020F0502020204030204" pitchFamily="34" charset="0"/>
                <a:cs typeface="Calibri" panose="020F0502020204030204" pitchFamily="34" charset="0"/>
              </a:rPr>
              <a:t>1 </a:t>
            </a:r>
            <a:r>
              <a:rPr lang="it-IT" sz="2000" dirty="0" err="1">
                <a:latin typeface="Calibri" panose="020F0502020204030204" pitchFamily="34" charset="0"/>
                <a:ea typeface="Calibri" panose="020F0502020204030204" pitchFamily="34" charset="0"/>
                <a:cs typeface="Calibri" panose="020F0502020204030204" pitchFamily="34" charset="0"/>
              </a:rPr>
              <a:t>patient</a:t>
            </a:r>
            <a:endParaRPr lang="it-IT" sz="2000" dirty="0">
              <a:latin typeface="Calibri" panose="020F0502020204030204" pitchFamily="34" charset="0"/>
              <a:ea typeface="Calibri" panose="020F0502020204030204" pitchFamily="34" charset="0"/>
              <a:cs typeface="Calibri" panose="020F0502020204030204" pitchFamily="34" charset="0"/>
            </a:endParaRPr>
          </a:p>
          <a:p>
            <a:pPr>
              <a:buSzPct val="75000"/>
              <a:buFont typeface="Times Roman"/>
              <a:buChar char="🔴"/>
            </a:pPr>
            <a:r>
              <a:rPr lang="it-IT" sz="2000" dirty="0">
                <a:effectLst/>
                <a:latin typeface="Calibri" panose="020F0502020204030204" pitchFamily="34" charset="0"/>
                <a:ea typeface="Calibri" panose="020F0502020204030204" pitchFamily="34" charset="0"/>
                <a:cs typeface="Calibri" panose="020F0502020204030204" pitchFamily="34" charset="0"/>
              </a:rPr>
              <a:t>Left </a:t>
            </a:r>
            <a:r>
              <a:rPr lang="it-IT" sz="2000" dirty="0" err="1">
                <a:effectLst/>
                <a:latin typeface="Calibri" panose="020F0502020204030204" pitchFamily="34" charset="0"/>
                <a:ea typeface="Calibri" panose="020F0502020204030204" pitchFamily="34" charset="0"/>
                <a:cs typeface="Calibri" panose="020F0502020204030204" pitchFamily="34" charset="0"/>
              </a:rPr>
              <a:t>main</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err="1">
                <a:effectLst/>
                <a:latin typeface="Calibri" panose="020F0502020204030204" pitchFamily="34" charset="0"/>
                <a:ea typeface="Calibri" panose="020F0502020204030204" pitchFamily="34" charset="0"/>
                <a:cs typeface="Calibri" panose="020F0502020204030204" pitchFamily="34" charset="0"/>
              </a:rPr>
              <a:t>dissection</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err="1">
                <a:effectLst/>
                <a:latin typeface="Calibri" panose="020F0502020204030204" pitchFamily="34" charset="0"/>
                <a:ea typeface="Calibri" panose="020F0502020204030204" pitchFamily="34" charset="0"/>
                <a:cs typeface="Calibri" panose="020F0502020204030204" pitchFamily="34" charset="0"/>
              </a:rPr>
              <a:t>during</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err="1">
                <a:effectLst/>
                <a:latin typeface="Calibri" panose="020F0502020204030204" pitchFamily="34" charset="0"/>
                <a:ea typeface="Calibri" panose="020F0502020204030204" pitchFamily="34" charset="0"/>
                <a:cs typeface="Calibri" panose="020F0502020204030204" pitchFamily="34" charset="0"/>
              </a:rPr>
              <a:t>coronary</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err="1">
                <a:effectLst/>
                <a:latin typeface="Calibri" panose="020F0502020204030204" pitchFamily="34" charset="0"/>
                <a:ea typeface="Calibri" panose="020F0502020204030204" pitchFamily="34" charset="0"/>
                <a:cs typeface="Calibri" panose="020F0502020204030204" pitchFamily="34" charset="0"/>
              </a:rPr>
              <a:t>angiography</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err="1">
                <a:effectLst/>
                <a:latin typeface="Calibri" panose="020F0502020204030204" pitchFamily="34" charset="0"/>
                <a:ea typeface="Calibri" panose="020F0502020204030204" pitchFamily="34" charset="0"/>
                <a:cs typeface="Calibri" panose="020F0502020204030204" pitchFamily="34" charset="0"/>
              </a:rPr>
              <a:t>requiring</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err="1">
                <a:effectLst/>
                <a:latin typeface="Calibri" panose="020F0502020204030204" pitchFamily="34" charset="0"/>
                <a:ea typeface="Calibri" panose="020F0502020204030204" pitchFamily="34" charset="0"/>
                <a:cs typeface="Calibri" panose="020F0502020204030204" pitchFamily="34" charset="0"/>
              </a:rPr>
              <a:t>complex</a:t>
            </a:r>
            <a:r>
              <a:rPr lang="it-IT" sz="2000" dirty="0">
                <a:effectLst/>
                <a:latin typeface="Calibri" panose="020F0502020204030204" pitchFamily="34" charset="0"/>
                <a:ea typeface="Calibri" panose="020F0502020204030204" pitchFamily="34" charset="0"/>
                <a:cs typeface="Calibri" panose="020F0502020204030204" pitchFamily="34" charset="0"/>
              </a:rPr>
              <a:t> PCI (Milan) </a:t>
            </a:r>
            <a:endParaRPr lang="it-IT" sz="2000" dirty="0">
              <a:latin typeface="Calibri" panose="020F0502020204030204" pitchFamily="34" charset="0"/>
              <a:ea typeface="Calibri" panose="020F0502020204030204" pitchFamily="34" charset="0"/>
              <a:cs typeface="Calibri" panose="020F0502020204030204" pitchFamily="34" charset="0"/>
            </a:endParaRPr>
          </a:p>
          <a:p>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774BC3FF-FD84-78F6-D267-70C5CA9A9570}"/>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Incidence of Adverse Events associated to ICFT</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egnaposto testo 5">
            <a:extLst>
              <a:ext uri="{FF2B5EF4-FFF2-40B4-BE49-F238E27FC236}">
                <a16:creationId xmlns:a16="http://schemas.microsoft.com/office/drawing/2014/main" id="{5145F896-6029-5D98-5D1F-593FE795859E}"/>
              </a:ext>
            </a:extLst>
          </p:cNvPr>
          <p:cNvSpPr txBox="1">
            <a:spLocks/>
          </p:cNvSpPr>
          <p:nvPr/>
        </p:nvSpPr>
        <p:spPr>
          <a:xfrm>
            <a:off x="-10632" y="2057359"/>
            <a:ext cx="5536019"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Mild to moderate AE in 18 </a:t>
            </a:r>
            <a:r>
              <a:rPr lang="it-IT" dirty="0" err="1"/>
              <a:t>pts</a:t>
            </a:r>
            <a:endParaRPr lang="it-IT" dirty="0"/>
          </a:p>
        </p:txBody>
      </p:sp>
      <p:sp>
        <p:nvSpPr>
          <p:cNvPr id="7" name="CasellaDiTesto 6">
            <a:extLst>
              <a:ext uri="{FF2B5EF4-FFF2-40B4-BE49-F238E27FC236}">
                <a16:creationId xmlns:a16="http://schemas.microsoft.com/office/drawing/2014/main" id="{FAB77DD3-B4BF-B46C-BC54-8CAD2E3A1485}"/>
              </a:ext>
            </a:extLst>
          </p:cNvPr>
          <p:cNvSpPr txBox="1"/>
          <p:nvPr/>
        </p:nvSpPr>
        <p:spPr>
          <a:xfrm>
            <a:off x="5694219" y="5675542"/>
            <a:ext cx="6200071" cy="369332"/>
          </a:xfrm>
          <a:prstGeom prst="rect">
            <a:avLst/>
          </a:prstGeom>
          <a:noFill/>
        </p:spPr>
        <p:txBody>
          <a:bodyPr wrap="square" rtlCol="0">
            <a:spAutoFit/>
          </a:bodyPr>
          <a:lstStyle/>
          <a:p>
            <a:r>
              <a:rPr lang="it-IT"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 lasting </a:t>
            </a:r>
            <a:r>
              <a:rPr lang="it-IT"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complications</a:t>
            </a:r>
            <a:r>
              <a:rPr lang="it-IT"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observed</a:t>
            </a:r>
            <a:r>
              <a:rPr lang="it-IT"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it-IT"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r>
              <a:rPr lang="it-IT"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events </a:t>
            </a:r>
            <a:r>
              <a:rPr lang="it-IT"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fully</a:t>
            </a:r>
            <a:r>
              <a:rPr lang="it-IT"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resolved</a:t>
            </a:r>
            <a:endParaRPr lang="it-I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2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A4D567-4478-3333-0A12-83DDFB65E656}"/>
              </a:ext>
            </a:extLst>
          </p:cNvPr>
          <p:cNvSpPr>
            <a:spLocks noGrp="1"/>
          </p:cNvSpPr>
          <p:nvPr>
            <p:ph type="title" idx="4294967295"/>
          </p:nvPr>
        </p:nvSpPr>
        <p:spPr>
          <a:xfrm>
            <a:off x="1676400" y="-16863"/>
            <a:ext cx="10515600" cy="913665"/>
          </a:xfrm>
        </p:spPr>
        <p:txBody>
          <a:bodyPr>
            <a:normAutofit/>
          </a:bodyPr>
          <a:lstStyle/>
          <a:p>
            <a:pPr algn="r"/>
            <a:r>
              <a:rPr lang="it-IT" sz="32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Clinical and </a:t>
            </a:r>
            <a:r>
              <a:rPr lang="it-IT" sz="32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functional</a:t>
            </a:r>
            <a:r>
              <a:rPr lang="it-IT" sz="32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it-IT" sz="32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changes</a:t>
            </a:r>
            <a:r>
              <a:rPr lang="it-IT" sz="32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over-time</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egnaposto testo 4">
            <a:extLst>
              <a:ext uri="{FF2B5EF4-FFF2-40B4-BE49-F238E27FC236}">
                <a16:creationId xmlns:a16="http://schemas.microsoft.com/office/drawing/2014/main" id="{1E5FD1C0-BD1F-E463-3DBC-9A492AB279F3}"/>
              </a:ext>
            </a:extLst>
          </p:cNvPr>
          <p:cNvSpPr>
            <a:spLocks noGrp="1"/>
          </p:cNvSpPr>
          <p:nvPr>
            <p:ph type="body" sz="quarter" idx="4294967295"/>
          </p:nvPr>
        </p:nvSpPr>
        <p:spPr>
          <a:xfrm>
            <a:off x="1789905" y="1335819"/>
            <a:ext cx="1554163" cy="458787"/>
          </a:xfrm>
          <a:solidFill>
            <a:schemeClr val="accent6">
              <a:lumMod val="20000"/>
              <a:lumOff val="80000"/>
            </a:schemeClr>
          </a:solidFill>
        </p:spPr>
        <p:txBody>
          <a:bodyPr>
            <a:normAutofit lnSpcReduction="10000"/>
          </a:bodyPr>
          <a:lstStyle/>
          <a:p>
            <a:pPr marL="0" indent="0">
              <a:buNone/>
            </a:pPr>
            <a:r>
              <a:rPr lang="it-IT" b="1" dirty="0"/>
              <a:t>CCS class</a:t>
            </a:r>
          </a:p>
        </p:txBody>
      </p:sp>
      <p:sp>
        <p:nvSpPr>
          <p:cNvPr id="11" name="CasellaDiTesto 10">
            <a:extLst>
              <a:ext uri="{FF2B5EF4-FFF2-40B4-BE49-F238E27FC236}">
                <a16:creationId xmlns:a16="http://schemas.microsoft.com/office/drawing/2014/main" id="{E34C383F-DD58-A5C2-FB27-21C1850F92C1}"/>
              </a:ext>
            </a:extLst>
          </p:cNvPr>
          <p:cNvSpPr txBox="1"/>
          <p:nvPr/>
        </p:nvSpPr>
        <p:spPr>
          <a:xfrm>
            <a:off x="8252691" y="1328858"/>
            <a:ext cx="1660670" cy="461665"/>
          </a:xfrm>
          <a:prstGeom prst="rect">
            <a:avLst/>
          </a:prstGeom>
          <a:solidFill>
            <a:schemeClr val="bg1">
              <a:lumMod val="85000"/>
            </a:schemeClr>
          </a:solidFill>
        </p:spPr>
        <p:txBody>
          <a:bodyPr wrap="square" rtlCol="0">
            <a:spAutoFit/>
          </a:bodyPr>
          <a:lstStyle/>
          <a:p>
            <a:r>
              <a:rPr lang="it-IT" sz="2400" b="1" dirty="0">
                <a:latin typeface="Calibri" panose="020F0502020204030204" pitchFamily="34" charset="0"/>
                <a:ea typeface="Calibri" panose="020F0502020204030204" pitchFamily="34" charset="0"/>
                <a:cs typeface="Calibri" panose="020F0502020204030204" pitchFamily="34" charset="0"/>
              </a:rPr>
              <a:t>NYHA class</a:t>
            </a:r>
          </a:p>
        </p:txBody>
      </p:sp>
      <p:sp>
        <p:nvSpPr>
          <p:cNvPr id="16" name="CasellaDiTesto 15">
            <a:extLst>
              <a:ext uri="{FF2B5EF4-FFF2-40B4-BE49-F238E27FC236}">
                <a16:creationId xmlns:a16="http://schemas.microsoft.com/office/drawing/2014/main" id="{F90551F0-3198-46DB-9E3F-008FF427721C}"/>
              </a:ext>
            </a:extLst>
          </p:cNvPr>
          <p:cNvSpPr txBox="1"/>
          <p:nvPr/>
        </p:nvSpPr>
        <p:spPr>
          <a:xfrm>
            <a:off x="2452362" y="5680024"/>
            <a:ext cx="987557" cy="369332"/>
          </a:xfrm>
          <a:prstGeom prst="rect">
            <a:avLst/>
          </a:prstGeom>
          <a:noFill/>
        </p:spPr>
        <p:txBody>
          <a:bodyPr wrap="square" rtlCol="0">
            <a:spAutoFit/>
          </a:bodyPr>
          <a:lstStyle/>
          <a:p>
            <a:r>
              <a:rPr lang="it-IT" dirty="0">
                <a:cs typeface="Times New Roman" panose="02020603050405020304" pitchFamily="18" charset="0"/>
              </a:rPr>
              <a:t>p=0.01</a:t>
            </a:r>
          </a:p>
        </p:txBody>
      </p:sp>
      <p:graphicFrame>
        <p:nvGraphicFramePr>
          <p:cNvPr id="3" name="Grafico 2">
            <a:extLst>
              <a:ext uri="{FF2B5EF4-FFF2-40B4-BE49-F238E27FC236}">
                <a16:creationId xmlns:a16="http://schemas.microsoft.com/office/drawing/2014/main" id="{05C29FCE-36B6-05BE-08D5-34ACB8B669D5}"/>
              </a:ext>
            </a:extLst>
          </p:cNvPr>
          <p:cNvGraphicFramePr/>
          <p:nvPr>
            <p:extLst>
              <p:ext uri="{D42A27DB-BD31-4B8C-83A1-F6EECF244321}">
                <p14:modId xmlns:p14="http://schemas.microsoft.com/office/powerpoint/2010/main" val="3628149637"/>
              </p:ext>
            </p:extLst>
          </p:nvPr>
        </p:nvGraphicFramePr>
        <p:xfrm>
          <a:off x="354223" y="2321781"/>
          <a:ext cx="5658485"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co 3">
            <a:extLst>
              <a:ext uri="{FF2B5EF4-FFF2-40B4-BE49-F238E27FC236}">
                <a16:creationId xmlns:a16="http://schemas.microsoft.com/office/drawing/2014/main" id="{E70ECB69-AA3F-2B7F-A008-A069FDCE1E53}"/>
              </a:ext>
            </a:extLst>
          </p:cNvPr>
          <p:cNvGraphicFramePr/>
          <p:nvPr>
            <p:extLst>
              <p:ext uri="{D42A27DB-BD31-4B8C-83A1-F6EECF244321}">
                <p14:modId xmlns:p14="http://schemas.microsoft.com/office/powerpoint/2010/main" val="1084054523"/>
              </p:ext>
            </p:extLst>
          </p:nvPr>
        </p:nvGraphicFramePr>
        <p:xfrm>
          <a:off x="6536266" y="2307398"/>
          <a:ext cx="54864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950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05E0-762E-F8BC-283A-BE9CE4EE204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F464A2C-12BF-086B-44FF-1D74E643A70A}"/>
              </a:ext>
            </a:extLst>
          </p:cNvPr>
          <p:cNvSpPr>
            <a:spLocks noGrp="1"/>
          </p:cNvSpPr>
          <p:nvPr>
            <p:ph type="title" idx="4294967295"/>
          </p:nvPr>
        </p:nvSpPr>
        <p:spPr>
          <a:xfrm>
            <a:off x="1676400" y="-16863"/>
            <a:ext cx="10515600" cy="913665"/>
          </a:xfrm>
        </p:spPr>
        <p:txBody>
          <a:bodyPr>
            <a:normAutofit/>
          </a:bodyPr>
          <a:lstStyle/>
          <a:p>
            <a:pPr algn="r"/>
            <a:r>
              <a:rPr lang="it-IT" sz="32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Clinical and </a:t>
            </a:r>
            <a:r>
              <a:rPr lang="it-IT" sz="32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functional</a:t>
            </a:r>
            <a:r>
              <a:rPr lang="it-IT" sz="32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it-IT" sz="32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changes</a:t>
            </a:r>
            <a:r>
              <a:rPr lang="it-IT" sz="32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over-time</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egnaposto testo 4">
            <a:extLst>
              <a:ext uri="{FF2B5EF4-FFF2-40B4-BE49-F238E27FC236}">
                <a16:creationId xmlns:a16="http://schemas.microsoft.com/office/drawing/2014/main" id="{BC8DEE6D-45B9-80E2-B4F6-B9C9084396A8}"/>
              </a:ext>
            </a:extLst>
          </p:cNvPr>
          <p:cNvSpPr>
            <a:spLocks noGrp="1"/>
          </p:cNvSpPr>
          <p:nvPr>
            <p:ph type="body" sz="quarter" idx="4294967295"/>
          </p:nvPr>
        </p:nvSpPr>
        <p:spPr>
          <a:xfrm>
            <a:off x="1789905" y="1335819"/>
            <a:ext cx="1554163" cy="458787"/>
          </a:xfrm>
          <a:solidFill>
            <a:schemeClr val="accent2">
              <a:lumMod val="20000"/>
              <a:lumOff val="80000"/>
            </a:schemeClr>
          </a:solidFill>
        </p:spPr>
        <p:txBody>
          <a:bodyPr>
            <a:normAutofit fontScale="85000" lnSpcReduction="10000"/>
          </a:bodyPr>
          <a:lstStyle/>
          <a:p>
            <a:pPr marL="0" indent="0">
              <a:buNone/>
            </a:pPr>
            <a:r>
              <a:rPr lang="it-IT" b="1" dirty="0"/>
              <a:t>SAQ Score</a:t>
            </a:r>
          </a:p>
        </p:txBody>
      </p:sp>
      <p:pic>
        <p:nvPicPr>
          <p:cNvPr id="10" name="Segnaposto contenuto 9" descr="Immagine che contiene schermata, linea, design&#10;&#10;Descrizione generata automaticamente">
            <a:extLst>
              <a:ext uri="{FF2B5EF4-FFF2-40B4-BE49-F238E27FC236}">
                <a16:creationId xmlns:a16="http://schemas.microsoft.com/office/drawing/2014/main" id="{5D022A1C-FDA7-EC22-7C33-2E510BD2425C}"/>
              </a:ext>
            </a:extLst>
          </p:cNvPr>
          <p:cNvPicPr>
            <a:picLocks noGrp="1" noChangeAspect="1"/>
          </p:cNvPicPr>
          <p:nvPr>
            <p:ph sz="quarter" idx="4294967295"/>
          </p:nvPr>
        </p:nvPicPr>
        <p:blipFill>
          <a:blip r:embed="rId3"/>
          <a:stretch>
            <a:fillRect/>
          </a:stretch>
        </p:blipFill>
        <p:spPr>
          <a:xfrm>
            <a:off x="0" y="2538418"/>
            <a:ext cx="5133975" cy="3262312"/>
          </a:xfrm>
        </p:spPr>
      </p:pic>
      <p:sp>
        <p:nvSpPr>
          <p:cNvPr id="11" name="CasellaDiTesto 10">
            <a:extLst>
              <a:ext uri="{FF2B5EF4-FFF2-40B4-BE49-F238E27FC236}">
                <a16:creationId xmlns:a16="http://schemas.microsoft.com/office/drawing/2014/main" id="{37C40755-94F3-10FC-0C81-E0F2845C0B17}"/>
              </a:ext>
            </a:extLst>
          </p:cNvPr>
          <p:cNvSpPr txBox="1"/>
          <p:nvPr/>
        </p:nvSpPr>
        <p:spPr>
          <a:xfrm>
            <a:off x="8252691" y="1328858"/>
            <a:ext cx="1660670" cy="461665"/>
          </a:xfrm>
          <a:prstGeom prst="rect">
            <a:avLst/>
          </a:prstGeom>
          <a:solidFill>
            <a:schemeClr val="accent1">
              <a:lumMod val="20000"/>
              <a:lumOff val="80000"/>
            </a:schemeClr>
          </a:solidFill>
        </p:spPr>
        <p:txBody>
          <a:bodyPr wrap="square" rtlCol="0">
            <a:spAutoFit/>
          </a:bodyPr>
          <a:lstStyle/>
          <a:p>
            <a:r>
              <a:rPr lang="it-IT" sz="2400" b="1" dirty="0">
                <a:latin typeface="Calibri" panose="020F0502020204030204" pitchFamily="34" charset="0"/>
                <a:ea typeface="Calibri" panose="020F0502020204030204" pitchFamily="34" charset="0"/>
                <a:cs typeface="Calibri" panose="020F0502020204030204" pitchFamily="34" charset="0"/>
              </a:rPr>
              <a:t>EQ-5D-5L</a:t>
            </a:r>
          </a:p>
        </p:txBody>
      </p:sp>
      <p:sp>
        <p:nvSpPr>
          <p:cNvPr id="16" name="CasellaDiTesto 15">
            <a:extLst>
              <a:ext uri="{FF2B5EF4-FFF2-40B4-BE49-F238E27FC236}">
                <a16:creationId xmlns:a16="http://schemas.microsoft.com/office/drawing/2014/main" id="{FE6A4A2F-C460-DC72-206B-DEA20639E36D}"/>
              </a:ext>
            </a:extLst>
          </p:cNvPr>
          <p:cNvSpPr txBox="1"/>
          <p:nvPr/>
        </p:nvSpPr>
        <p:spPr>
          <a:xfrm>
            <a:off x="5245896" y="5800170"/>
            <a:ext cx="987557" cy="369332"/>
          </a:xfrm>
          <a:prstGeom prst="rect">
            <a:avLst/>
          </a:prstGeom>
          <a:noFill/>
        </p:spPr>
        <p:txBody>
          <a:bodyPr wrap="square" rtlCol="0">
            <a:spAutoFit/>
          </a:bodyPr>
          <a:lstStyle/>
          <a:p>
            <a:r>
              <a:rPr lang="it-IT" dirty="0">
                <a:cs typeface="Times New Roman" panose="02020603050405020304" pitchFamily="18" charset="0"/>
              </a:rPr>
              <a:t>p&lt;0.001</a:t>
            </a:r>
          </a:p>
        </p:txBody>
      </p:sp>
      <p:pic>
        <p:nvPicPr>
          <p:cNvPr id="2052" name="Immagine 3" descr="Immagine che contiene schermata, linea, Parallelo&#10;&#10;Descrizione generata automaticamente">
            <a:extLst>
              <a:ext uri="{FF2B5EF4-FFF2-40B4-BE49-F238E27FC236}">
                <a16:creationId xmlns:a16="http://schemas.microsoft.com/office/drawing/2014/main" id="{795B31CE-BB14-C78B-0A0F-65105D25CE0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042" y="1842030"/>
            <a:ext cx="251936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magine 5" descr="Immagine che contiene schermata, linea, design&#10;&#10;Descrizione generata automaticamente">
            <a:extLst>
              <a:ext uri="{FF2B5EF4-FFF2-40B4-BE49-F238E27FC236}">
                <a16:creationId xmlns:a16="http://schemas.microsoft.com/office/drawing/2014/main" id="{31BD2CC5-81BB-C4C0-8E7F-DD3F5E6C977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780" y="4039130"/>
            <a:ext cx="25193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magine 4" descr="Immagine che contiene schermata, linea, Parallelo&#10;&#10;Descrizione generata automaticamente">
            <a:extLst>
              <a:ext uri="{FF2B5EF4-FFF2-40B4-BE49-F238E27FC236}">
                <a16:creationId xmlns:a16="http://schemas.microsoft.com/office/drawing/2014/main" id="{0B4DBF5A-BCCE-FF0B-EC9F-A933A81FF7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4017" y="1842030"/>
            <a:ext cx="251936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magine 6" descr="Immagine che contiene schermata, linea&#10;&#10;Descrizione generata automaticamente">
            <a:extLst>
              <a:ext uri="{FF2B5EF4-FFF2-40B4-BE49-F238E27FC236}">
                <a16:creationId xmlns:a16="http://schemas.microsoft.com/office/drawing/2014/main" id="{B24E8869-E582-4A0D-9544-3830F04B386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4980" y="4040717"/>
            <a:ext cx="2519362" cy="187166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E06A3719-FDD2-EB4B-1D59-A54DC46E0775}"/>
              </a:ext>
            </a:extLst>
          </p:cNvPr>
          <p:cNvSpPr txBox="1"/>
          <p:nvPr/>
        </p:nvSpPr>
        <p:spPr>
          <a:xfrm>
            <a:off x="1614857" y="1981846"/>
            <a:ext cx="2327968" cy="369332"/>
          </a:xfrm>
          <a:prstGeom prst="rect">
            <a:avLst/>
          </a:prstGeom>
          <a:noFill/>
        </p:spPr>
        <p:txBody>
          <a:bodyPr wrap="square" rtlCol="0">
            <a:spAutoFit/>
          </a:bodyPr>
          <a:lstStyle/>
          <a:p>
            <a:r>
              <a:rPr lang="it-IT" dirty="0">
                <a:cs typeface="Times New Roman" panose="02020603050405020304" pitchFamily="18" charset="0"/>
              </a:rPr>
              <a:t>From 57.5 to 81.8</a:t>
            </a:r>
          </a:p>
        </p:txBody>
      </p:sp>
      <p:sp>
        <p:nvSpPr>
          <p:cNvPr id="6" name="CasellaDiTesto 5">
            <a:extLst>
              <a:ext uri="{FF2B5EF4-FFF2-40B4-BE49-F238E27FC236}">
                <a16:creationId xmlns:a16="http://schemas.microsoft.com/office/drawing/2014/main" id="{EA0A8864-67E5-D41F-785C-637814EA44D4}"/>
              </a:ext>
            </a:extLst>
          </p:cNvPr>
          <p:cNvSpPr txBox="1"/>
          <p:nvPr/>
        </p:nvSpPr>
        <p:spPr>
          <a:xfrm>
            <a:off x="8159667" y="5922175"/>
            <a:ext cx="3140303" cy="369332"/>
          </a:xfrm>
          <a:prstGeom prst="rect">
            <a:avLst/>
          </a:prstGeom>
          <a:noFill/>
        </p:spPr>
        <p:txBody>
          <a:bodyPr wrap="square" rtlCol="0">
            <a:spAutoFit/>
          </a:bodyPr>
          <a:lstStyle/>
          <a:p>
            <a:r>
              <a:rPr lang="it-IT" dirty="0">
                <a:cs typeface="Times New Roman" panose="02020603050405020304" pitchFamily="18" charset="0"/>
              </a:rPr>
              <a:t>EQ-5D VAS From 70 to 80</a:t>
            </a:r>
          </a:p>
        </p:txBody>
      </p:sp>
    </p:spTree>
    <p:extLst>
      <p:ext uri="{BB962C8B-B14F-4D97-AF65-F5344CB8AC3E}">
        <p14:creationId xmlns:p14="http://schemas.microsoft.com/office/powerpoint/2010/main" val="286643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E51EBF0-DECE-BB3F-B244-8AEE995E869B}"/>
              </a:ext>
            </a:extLst>
          </p:cNvPr>
          <p:cNvSpPr>
            <a:spLocks noGrp="1"/>
          </p:cNvSpPr>
          <p:nvPr>
            <p:ph type="body" idx="4294967295"/>
          </p:nvPr>
        </p:nvSpPr>
        <p:spPr>
          <a:xfrm>
            <a:off x="7034213" y="178204"/>
            <a:ext cx="5157787" cy="823912"/>
          </a:xfrm>
        </p:spPr>
        <p:txBody>
          <a:bodyPr>
            <a:normAutofit/>
          </a:bodyPr>
          <a:lstStyle/>
          <a:p>
            <a:pPr marL="0" indent="0" algn="r">
              <a:buNone/>
            </a:pPr>
            <a:r>
              <a:rPr lang="it-IT" sz="3200" b="1" i="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Sex-</a:t>
            </a:r>
            <a:r>
              <a:rPr lang="it-IT" sz="3200" b="1" i="1" u="none" strike="noStrike"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Based</a:t>
            </a:r>
            <a:r>
              <a:rPr lang="it-IT" sz="3200" b="1" i="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it-IT" sz="3200" b="1" i="1" u="none" strike="noStrike"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Differences</a:t>
            </a:r>
            <a:endParaRPr lang="it-IT" sz="32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B8913089-F229-A726-26A2-4D8DB5B07F25}"/>
              </a:ext>
            </a:extLst>
          </p:cNvPr>
          <p:cNvSpPr txBox="1"/>
          <p:nvPr/>
        </p:nvSpPr>
        <p:spPr>
          <a:xfrm>
            <a:off x="2061693" y="1573235"/>
            <a:ext cx="1579418" cy="461665"/>
          </a:xfrm>
          <a:prstGeom prst="rect">
            <a:avLst/>
          </a:prstGeom>
          <a:solidFill>
            <a:schemeClr val="accent2">
              <a:lumMod val="20000"/>
              <a:lumOff val="80000"/>
            </a:schemeClr>
          </a:solidFill>
        </p:spPr>
        <p:txBody>
          <a:bodyPr wrap="square" rtlCol="0">
            <a:spAutoFit/>
          </a:bodyPr>
          <a:lstStyle/>
          <a:p>
            <a:r>
              <a:rPr lang="it-IT" sz="2400" dirty="0">
                <a:latin typeface="Times New Roman" panose="02020603050405020304" pitchFamily="18" charset="0"/>
                <a:cs typeface="Times New Roman" panose="02020603050405020304" pitchFamily="18" charset="0"/>
              </a:rPr>
              <a:t>SAQ Score</a:t>
            </a:r>
          </a:p>
        </p:txBody>
      </p:sp>
      <p:sp>
        <p:nvSpPr>
          <p:cNvPr id="15" name="CasellaDiTesto 14">
            <a:extLst>
              <a:ext uri="{FF2B5EF4-FFF2-40B4-BE49-F238E27FC236}">
                <a16:creationId xmlns:a16="http://schemas.microsoft.com/office/drawing/2014/main" id="{BF892F12-E934-1F3D-97A9-222B42164D36}"/>
              </a:ext>
            </a:extLst>
          </p:cNvPr>
          <p:cNvSpPr txBox="1"/>
          <p:nvPr/>
        </p:nvSpPr>
        <p:spPr>
          <a:xfrm>
            <a:off x="8550891" y="1573235"/>
            <a:ext cx="1565852" cy="461665"/>
          </a:xfrm>
          <a:prstGeom prst="rect">
            <a:avLst/>
          </a:prstGeom>
          <a:solidFill>
            <a:schemeClr val="accent1">
              <a:lumMod val="20000"/>
              <a:lumOff val="80000"/>
            </a:schemeClr>
          </a:solidFill>
        </p:spPr>
        <p:txBody>
          <a:bodyPr wrap="square" rtlCol="0">
            <a:spAutoFit/>
          </a:bodyPr>
          <a:lstStyle/>
          <a:p>
            <a:r>
              <a:rPr lang="it-IT" sz="2400" dirty="0">
                <a:latin typeface="Times New Roman" panose="02020603050405020304" pitchFamily="18" charset="0"/>
                <a:cs typeface="Times New Roman" panose="02020603050405020304" pitchFamily="18" charset="0"/>
              </a:rPr>
              <a:t>EQ-5D-5L</a:t>
            </a:r>
          </a:p>
        </p:txBody>
      </p:sp>
      <p:graphicFrame>
        <p:nvGraphicFramePr>
          <p:cNvPr id="7" name="Grafico 6">
            <a:extLst>
              <a:ext uri="{FF2B5EF4-FFF2-40B4-BE49-F238E27FC236}">
                <a16:creationId xmlns:a16="http://schemas.microsoft.com/office/drawing/2014/main" id="{F1AAC58D-39F1-A20F-087E-7E362412C031}"/>
              </a:ext>
            </a:extLst>
          </p:cNvPr>
          <p:cNvGraphicFramePr/>
          <p:nvPr>
            <p:extLst>
              <p:ext uri="{D42A27DB-BD31-4B8C-83A1-F6EECF244321}">
                <p14:modId xmlns:p14="http://schemas.microsoft.com/office/powerpoint/2010/main" val="887273031"/>
              </p:ext>
            </p:extLst>
          </p:nvPr>
        </p:nvGraphicFramePr>
        <p:xfrm>
          <a:off x="709168" y="2413650"/>
          <a:ext cx="4436185" cy="3476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id="{319B01AE-FD4F-136E-C0A6-6AF2BB689DC2}"/>
              </a:ext>
            </a:extLst>
          </p:cNvPr>
          <p:cNvGraphicFramePr/>
          <p:nvPr>
            <p:extLst>
              <p:ext uri="{D42A27DB-BD31-4B8C-83A1-F6EECF244321}">
                <p14:modId xmlns:p14="http://schemas.microsoft.com/office/powerpoint/2010/main" val="2223071062"/>
              </p:ext>
            </p:extLst>
          </p:nvPr>
        </p:nvGraphicFramePr>
        <p:xfrm>
          <a:off x="5903261" y="2413650"/>
          <a:ext cx="5997388" cy="3980329"/>
        </p:xfrm>
        <a:graphic>
          <a:graphicData uri="http://schemas.openxmlformats.org/drawingml/2006/chart">
            <c:chart xmlns:c="http://schemas.openxmlformats.org/drawingml/2006/chart" xmlns:r="http://schemas.openxmlformats.org/officeDocument/2006/relationships" r:id="rId4"/>
          </a:graphicData>
        </a:graphic>
      </p:graphicFrame>
      <p:sp>
        <p:nvSpPr>
          <p:cNvPr id="2" name="Parentesi graffa chiusa 1">
            <a:extLst>
              <a:ext uri="{FF2B5EF4-FFF2-40B4-BE49-F238E27FC236}">
                <a16:creationId xmlns:a16="http://schemas.microsoft.com/office/drawing/2014/main" id="{ECF5FCE8-0FD1-E77E-6D31-B6A135B50D4E}"/>
              </a:ext>
            </a:extLst>
          </p:cNvPr>
          <p:cNvSpPr/>
          <p:nvPr/>
        </p:nvSpPr>
        <p:spPr>
          <a:xfrm rot="16200000">
            <a:off x="2236986" y="1568119"/>
            <a:ext cx="328026" cy="22761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CasellaDiTesto 3">
            <a:extLst>
              <a:ext uri="{FF2B5EF4-FFF2-40B4-BE49-F238E27FC236}">
                <a16:creationId xmlns:a16="http://schemas.microsoft.com/office/drawing/2014/main" id="{500FEE20-7320-45E6-85E6-1627A674DB7B}"/>
              </a:ext>
            </a:extLst>
          </p:cNvPr>
          <p:cNvSpPr txBox="1"/>
          <p:nvPr/>
        </p:nvSpPr>
        <p:spPr>
          <a:xfrm>
            <a:off x="1939703" y="2108580"/>
            <a:ext cx="987557" cy="369332"/>
          </a:xfrm>
          <a:prstGeom prst="rect">
            <a:avLst/>
          </a:prstGeom>
          <a:noFill/>
        </p:spPr>
        <p:txBody>
          <a:bodyPr wrap="square" rtlCol="0">
            <a:spAutoFit/>
          </a:bodyPr>
          <a:lstStyle/>
          <a:p>
            <a:r>
              <a:rPr lang="it-IT" dirty="0">
                <a:cs typeface="Times New Roman" panose="02020603050405020304" pitchFamily="18" charset="0"/>
              </a:rPr>
              <a:t>p&lt;0.05</a:t>
            </a:r>
          </a:p>
        </p:txBody>
      </p:sp>
      <p:sp>
        <p:nvSpPr>
          <p:cNvPr id="5" name="CasellaDiTesto 4">
            <a:extLst>
              <a:ext uri="{FF2B5EF4-FFF2-40B4-BE49-F238E27FC236}">
                <a16:creationId xmlns:a16="http://schemas.microsoft.com/office/drawing/2014/main" id="{FDD67389-9618-E87F-BDF4-4A07CB89AC71}"/>
              </a:ext>
            </a:extLst>
          </p:cNvPr>
          <p:cNvSpPr txBox="1"/>
          <p:nvPr/>
        </p:nvSpPr>
        <p:spPr>
          <a:xfrm>
            <a:off x="7966720" y="2003112"/>
            <a:ext cx="3140303" cy="369332"/>
          </a:xfrm>
          <a:prstGeom prst="rect">
            <a:avLst/>
          </a:prstGeom>
          <a:noFill/>
        </p:spPr>
        <p:txBody>
          <a:bodyPr wrap="square" rtlCol="0">
            <a:spAutoFit/>
          </a:bodyPr>
          <a:lstStyle/>
          <a:p>
            <a:r>
              <a:rPr lang="it-IT" dirty="0">
                <a:cs typeface="Times New Roman" panose="02020603050405020304" pitchFamily="18" charset="0"/>
              </a:rPr>
              <a:t>EQ-5D VAS 80 vs 80</a:t>
            </a:r>
          </a:p>
        </p:txBody>
      </p:sp>
      <p:sp>
        <p:nvSpPr>
          <p:cNvPr id="6" name="CasellaDiTesto 5">
            <a:extLst>
              <a:ext uri="{FF2B5EF4-FFF2-40B4-BE49-F238E27FC236}">
                <a16:creationId xmlns:a16="http://schemas.microsoft.com/office/drawing/2014/main" id="{6941B1AD-E4B4-F642-33DF-7BC8901EE1A1}"/>
              </a:ext>
            </a:extLst>
          </p:cNvPr>
          <p:cNvSpPr txBox="1"/>
          <p:nvPr/>
        </p:nvSpPr>
        <p:spPr>
          <a:xfrm>
            <a:off x="6429211" y="2597438"/>
            <a:ext cx="987557" cy="369332"/>
          </a:xfrm>
          <a:prstGeom prst="rect">
            <a:avLst/>
          </a:prstGeom>
          <a:noFill/>
        </p:spPr>
        <p:txBody>
          <a:bodyPr wrap="square" rtlCol="0">
            <a:spAutoFit/>
          </a:bodyPr>
          <a:lstStyle/>
          <a:p>
            <a:r>
              <a:rPr lang="it-IT" dirty="0">
                <a:cs typeface="Times New Roman" panose="02020603050405020304" pitchFamily="18" charset="0"/>
              </a:rPr>
              <a:t>p&lt;0.05</a:t>
            </a:r>
          </a:p>
        </p:txBody>
      </p:sp>
      <p:sp>
        <p:nvSpPr>
          <p:cNvPr id="9" name="CasellaDiTesto 8">
            <a:extLst>
              <a:ext uri="{FF2B5EF4-FFF2-40B4-BE49-F238E27FC236}">
                <a16:creationId xmlns:a16="http://schemas.microsoft.com/office/drawing/2014/main" id="{5D84D051-1C7B-B9E1-CAD2-EB1E6E0CB37F}"/>
              </a:ext>
            </a:extLst>
          </p:cNvPr>
          <p:cNvSpPr txBox="1"/>
          <p:nvPr/>
        </p:nvSpPr>
        <p:spPr>
          <a:xfrm>
            <a:off x="10195868" y="2505468"/>
            <a:ext cx="987557" cy="369332"/>
          </a:xfrm>
          <a:prstGeom prst="rect">
            <a:avLst/>
          </a:prstGeom>
          <a:noFill/>
        </p:spPr>
        <p:txBody>
          <a:bodyPr wrap="square" rtlCol="0">
            <a:spAutoFit/>
          </a:bodyPr>
          <a:lstStyle/>
          <a:p>
            <a:r>
              <a:rPr lang="it-IT" dirty="0">
                <a:cs typeface="Times New Roman" panose="02020603050405020304" pitchFamily="18" charset="0"/>
              </a:rPr>
              <a:t>p&lt;0.05</a:t>
            </a:r>
          </a:p>
        </p:txBody>
      </p:sp>
      <p:sp>
        <p:nvSpPr>
          <p:cNvPr id="10" name="Parentesi graffa chiusa 9">
            <a:extLst>
              <a:ext uri="{FF2B5EF4-FFF2-40B4-BE49-F238E27FC236}">
                <a16:creationId xmlns:a16="http://schemas.microsoft.com/office/drawing/2014/main" id="{CEE5BE86-13CF-716C-2E58-FDEF177F7497}"/>
              </a:ext>
            </a:extLst>
          </p:cNvPr>
          <p:cNvSpPr/>
          <p:nvPr/>
        </p:nvSpPr>
        <p:spPr>
          <a:xfrm rot="16200000">
            <a:off x="10481090" y="2283594"/>
            <a:ext cx="369332" cy="16341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68224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18EDBB-F4B5-04EB-F448-215E2CFB7A94}"/>
              </a:ext>
            </a:extLst>
          </p:cNvPr>
          <p:cNvSpPr>
            <a:spLocks noGrp="1"/>
          </p:cNvSpPr>
          <p:nvPr>
            <p:ph type="title" idx="4294967295"/>
          </p:nvPr>
        </p:nvSpPr>
        <p:spPr>
          <a:xfrm>
            <a:off x="1707365" y="298573"/>
            <a:ext cx="10515600" cy="636967"/>
          </a:xfrm>
        </p:spPr>
        <p:txBody>
          <a:bodyPr>
            <a:noAutofit/>
          </a:bodyPr>
          <a:lstStyle/>
          <a:p>
            <a:pPr algn="r"/>
            <a:r>
              <a:rPr lang="it-IT" sz="3200" b="1" i="1" u="none" strike="noStrike"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Endotype-Based</a:t>
            </a:r>
            <a:r>
              <a:rPr lang="it-IT" sz="3200" b="1" i="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it-IT" sz="3200" b="1" i="1" u="none" strike="noStrike"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Differences</a:t>
            </a:r>
            <a:b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br>
            <a:endParaRPr lang="it-IT" sz="32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1390804B-714A-F63E-B850-E633FD7FC9AB}"/>
              </a:ext>
            </a:extLst>
          </p:cNvPr>
          <p:cNvSpPr>
            <a:spLocks noGrp="1"/>
          </p:cNvSpPr>
          <p:nvPr>
            <p:ph type="body" idx="4294967295"/>
          </p:nvPr>
        </p:nvSpPr>
        <p:spPr>
          <a:xfrm>
            <a:off x="0" y="1264797"/>
            <a:ext cx="2152650" cy="460375"/>
          </a:xfrm>
          <a:solidFill>
            <a:srgbClr val="FFB3DE">
              <a:alpha val="33068"/>
            </a:srgbClr>
          </a:solidFill>
        </p:spPr>
        <p:txBody>
          <a:bodyPr>
            <a:noAutofit/>
          </a:bodyPr>
          <a:lstStyle/>
          <a:p>
            <a:pPr marL="0" indent="0">
              <a:buNone/>
            </a:pPr>
            <a:r>
              <a:rPr lang="it-IT" sz="2400" b="0" dirty="0">
                <a:latin typeface="Calibri" panose="020F0502020204030204" pitchFamily="34" charset="0"/>
                <a:ea typeface="Calibri" panose="020F0502020204030204" pitchFamily="34" charset="0"/>
                <a:cs typeface="Calibri" panose="020F0502020204030204" pitchFamily="34" charset="0"/>
              </a:rPr>
              <a:t>NYHA CLASS</a:t>
            </a:r>
          </a:p>
        </p:txBody>
      </p:sp>
      <p:sp>
        <p:nvSpPr>
          <p:cNvPr id="4" name="Segnaposto contenuto 3">
            <a:extLst>
              <a:ext uri="{FF2B5EF4-FFF2-40B4-BE49-F238E27FC236}">
                <a16:creationId xmlns:a16="http://schemas.microsoft.com/office/drawing/2014/main" id="{E40ACF14-D978-C9F9-1EF4-5EA721072A37}"/>
              </a:ext>
            </a:extLst>
          </p:cNvPr>
          <p:cNvSpPr>
            <a:spLocks noGrp="1"/>
          </p:cNvSpPr>
          <p:nvPr>
            <p:ph sz="half" idx="4294967295"/>
          </p:nvPr>
        </p:nvSpPr>
        <p:spPr>
          <a:xfrm>
            <a:off x="-7090" y="4525003"/>
            <a:ext cx="5523374" cy="2898775"/>
          </a:xfrm>
        </p:spPr>
        <p:txBody>
          <a:bodyPr numCol="1">
            <a:normAutofit/>
          </a:bodyPr>
          <a:lstStyle/>
          <a:p>
            <a:pPr>
              <a:buSzPct val="60000"/>
              <a:buFont typeface="Times Roman"/>
              <a:buChar char="🟥"/>
            </a:pPr>
            <a:r>
              <a:rPr lang="it-IT" sz="1800" dirty="0">
                <a:cs typeface="Times New Roman" panose="02020603050405020304" pitchFamily="18" charset="0"/>
              </a:rPr>
              <a:t>VSA </a:t>
            </a:r>
            <a:r>
              <a:rPr lang="it-IT" sz="1800" b="0" i="0" u="none" strike="noStrike" dirty="0" err="1">
                <a:solidFill>
                  <a:srgbClr val="000000"/>
                </a:solidFill>
                <a:effectLst/>
                <a:cs typeface="Times New Roman" panose="02020603050405020304" pitchFamily="18" charset="0"/>
              </a:rPr>
              <a:t>had</a:t>
            </a:r>
            <a:r>
              <a:rPr lang="it-IT" sz="1800" b="0" i="0" u="none" strike="noStrike" dirty="0">
                <a:solidFill>
                  <a:srgbClr val="000000"/>
                </a:solidFill>
                <a:effectLst/>
                <a:cs typeface="Times New Roman" panose="02020603050405020304" pitchFamily="18" charset="0"/>
              </a:rPr>
              <a:t> more </a:t>
            </a:r>
            <a:r>
              <a:rPr lang="it-IT" sz="1800" b="0" i="0" u="none" strike="noStrike" dirty="0" err="1">
                <a:solidFill>
                  <a:srgbClr val="000000"/>
                </a:solidFill>
                <a:effectLst/>
                <a:cs typeface="Times New Roman" panose="02020603050405020304" pitchFamily="18" charset="0"/>
              </a:rPr>
              <a:t>functional</a:t>
            </a:r>
            <a:r>
              <a:rPr lang="it-IT" sz="1800" dirty="0">
                <a:solidFill>
                  <a:srgbClr val="000000"/>
                </a:solidFill>
                <a:cs typeface="Times New Roman" panose="02020603050405020304" pitchFamily="18" charset="0"/>
              </a:rPr>
              <a:t> </a:t>
            </a:r>
            <a:r>
              <a:rPr lang="it-IT" sz="1800" b="0" i="0" u="none" strike="noStrike" dirty="0" err="1">
                <a:solidFill>
                  <a:srgbClr val="000000"/>
                </a:solidFill>
                <a:effectLst/>
                <a:cs typeface="Times New Roman" panose="02020603050405020304" pitchFamily="18" charset="0"/>
              </a:rPr>
              <a:t>limitations</a:t>
            </a:r>
            <a:endParaRPr lang="it-IT" sz="1800" dirty="0">
              <a:cs typeface="Times New Roman" panose="02020603050405020304" pitchFamily="18" charset="0"/>
            </a:endParaRPr>
          </a:p>
          <a:p>
            <a:pPr marL="0" indent="0">
              <a:lnSpc>
                <a:spcPct val="100000"/>
              </a:lnSpc>
              <a:buNone/>
            </a:pPr>
            <a:r>
              <a:rPr lang="it-IT" sz="1800" dirty="0">
                <a:cs typeface="Times New Roman" panose="02020603050405020304" pitchFamily="18" charset="0"/>
              </a:rPr>
              <a:t>- </a:t>
            </a:r>
            <a:r>
              <a:rPr lang="it-IT" sz="1800" dirty="0" err="1">
                <a:cs typeface="Times New Roman" panose="02020603050405020304" pitchFamily="18" charset="0"/>
              </a:rPr>
              <a:t>Mobility</a:t>
            </a:r>
            <a:r>
              <a:rPr lang="it-IT" sz="1800" dirty="0">
                <a:cs typeface="Times New Roman" panose="02020603050405020304" pitchFamily="18" charset="0"/>
              </a:rPr>
              <a:t> (</a:t>
            </a:r>
            <a:r>
              <a:rPr lang="it-IT" sz="1800" dirty="0" err="1">
                <a:cs typeface="Times New Roman" panose="02020603050405020304" pitchFamily="18" charset="0"/>
              </a:rPr>
              <a:t>p</a:t>
            </a:r>
            <a:r>
              <a:rPr lang="it-IT" sz="1800" dirty="0">
                <a:cs typeface="Times New Roman" panose="02020603050405020304" pitchFamily="18" charset="0"/>
              </a:rPr>
              <a:t> = 0.005)</a:t>
            </a:r>
          </a:p>
          <a:p>
            <a:pPr marL="0" indent="0">
              <a:lnSpc>
                <a:spcPct val="100000"/>
              </a:lnSpc>
              <a:buNone/>
            </a:pPr>
            <a:r>
              <a:rPr lang="it-IT" sz="1800" dirty="0">
                <a:cs typeface="Times New Roman" panose="02020603050405020304" pitchFamily="18" charset="0"/>
              </a:rPr>
              <a:t>- Self-care (</a:t>
            </a:r>
            <a:r>
              <a:rPr lang="it-IT" sz="1800" dirty="0" err="1">
                <a:cs typeface="Times New Roman" panose="02020603050405020304" pitchFamily="18" charset="0"/>
              </a:rPr>
              <a:t>p</a:t>
            </a:r>
            <a:r>
              <a:rPr lang="it-IT" sz="1800" dirty="0">
                <a:cs typeface="Times New Roman" panose="02020603050405020304" pitchFamily="18" charset="0"/>
              </a:rPr>
              <a:t> = 0.016)</a:t>
            </a:r>
          </a:p>
          <a:p>
            <a:pPr marL="0" indent="0">
              <a:buNone/>
            </a:pPr>
            <a:br>
              <a:rPr lang="it-IT" sz="1800" dirty="0">
                <a:cs typeface="Times New Roman" panose="02020603050405020304" pitchFamily="18" charset="0"/>
              </a:rPr>
            </a:br>
            <a:endParaRPr lang="it-IT" sz="1800" dirty="0">
              <a:cs typeface="Times New Roman" panose="02020603050405020304" pitchFamily="18" charset="0"/>
            </a:endParaRPr>
          </a:p>
          <a:p>
            <a:endParaRPr lang="it-IT" sz="1800" dirty="0"/>
          </a:p>
        </p:txBody>
      </p:sp>
      <p:sp>
        <p:nvSpPr>
          <p:cNvPr id="10" name="CasellaDiTesto 9">
            <a:extLst>
              <a:ext uri="{FF2B5EF4-FFF2-40B4-BE49-F238E27FC236}">
                <a16:creationId xmlns:a16="http://schemas.microsoft.com/office/drawing/2014/main" id="{8CF99A4A-7369-F5D8-9E83-8F17DD3CB296}"/>
              </a:ext>
            </a:extLst>
          </p:cNvPr>
          <p:cNvSpPr txBox="1"/>
          <p:nvPr/>
        </p:nvSpPr>
        <p:spPr>
          <a:xfrm>
            <a:off x="0" y="3936206"/>
            <a:ext cx="1567007" cy="461665"/>
          </a:xfrm>
          <a:prstGeom prst="rect">
            <a:avLst/>
          </a:prstGeom>
          <a:solidFill>
            <a:schemeClr val="accent1">
              <a:lumMod val="20000"/>
              <a:lumOff val="80000"/>
            </a:schemeClr>
          </a:solidFill>
        </p:spPr>
        <p:txBody>
          <a:bodyPr wrap="square">
            <a:spAutoFit/>
          </a:bodyPr>
          <a:lstStyle/>
          <a:p>
            <a:r>
              <a:rPr lang="it-IT" sz="2400" dirty="0">
                <a:cs typeface="Times New Roman" panose="02020603050405020304" pitchFamily="18" charset="0"/>
              </a:rPr>
              <a:t>EQ-5D-5L</a:t>
            </a:r>
          </a:p>
        </p:txBody>
      </p:sp>
      <p:pic>
        <p:nvPicPr>
          <p:cNvPr id="11" name="Immagine 10">
            <a:extLst>
              <a:ext uri="{FF2B5EF4-FFF2-40B4-BE49-F238E27FC236}">
                <a16:creationId xmlns:a16="http://schemas.microsoft.com/office/drawing/2014/main" id="{6B4404A0-3C8C-3ABA-1C7E-6A601B467316}"/>
              </a:ext>
            </a:extLst>
          </p:cNvPr>
          <p:cNvPicPr>
            <a:picLocks noChangeAspect="1"/>
          </p:cNvPicPr>
          <p:nvPr/>
        </p:nvPicPr>
        <p:blipFill>
          <a:blip r:embed="rId3"/>
          <a:srcRect t="12510"/>
          <a:stretch>
            <a:fillRect/>
          </a:stretch>
        </p:blipFill>
        <p:spPr>
          <a:xfrm>
            <a:off x="1076397" y="1734008"/>
            <a:ext cx="10546565" cy="2147969"/>
          </a:xfrm>
          <a:prstGeom prst="rect">
            <a:avLst/>
          </a:prstGeom>
        </p:spPr>
      </p:pic>
      <p:sp>
        <p:nvSpPr>
          <p:cNvPr id="12" name="CasellaDiTesto 11">
            <a:extLst>
              <a:ext uri="{FF2B5EF4-FFF2-40B4-BE49-F238E27FC236}">
                <a16:creationId xmlns:a16="http://schemas.microsoft.com/office/drawing/2014/main" id="{0D3868CB-201D-9D6F-1F8C-76F5B89A595B}"/>
              </a:ext>
            </a:extLst>
          </p:cNvPr>
          <p:cNvSpPr txBox="1"/>
          <p:nvPr/>
        </p:nvSpPr>
        <p:spPr>
          <a:xfrm>
            <a:off x="7959995" y="4525003"/>
            <a:ext cx="3801197" cy="923330"/>
          </a:xfrm>
          <a:prstGeom prst="rect">
            <a:avLst/>
          </a:prstGeom>
          <a:noFill/>
        </p:spPr>
        <p:txBody>
          <a:bodyPr wrap="square" rtlCol="0">
            <a:spAutoFit/>
          </a:bodyPr>
          <a:lstStyle/>
          <a:p>
            <a:pPr>
              <a:buSzPct val="60000"/>
              <a:buFont typeface="Times Roman"/>
              <a:buChar char="🟥"/>
            </a:pPr>
            <a:r>
              <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rPr>
              <a:t> NCCP more </a:t>
            </a:r>
            <a:r>
              <a:rPr lang="it-IT"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psychological</a:t>
            </a:r>
            <a:r>
              <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rPr>
              <a:t> distress</a:t>
            </a:r>
          </a:p>
          <a:p>
            <a:pPr marL="0" indent="0">
              <a:buSzPct val="60000"/>
              <a:buNone/>
            </a:pPr>
            <a:r>
              <a:rPr lang="it-IT" sz="18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moderate-to-severe (</a:t>
            </a:r>
            <a:r>
              <a:rPr lang="it-IT" sz="1800" b="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a:t>
            </a:r>
            <a:r>
              <a:rPr lang="it-IT" sz="18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 0.014)</a:t>
            </a:r>
            <a:endPar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3406E4E5-B098-7D2C-F537-0DA7D631920F}"/>
              </a:ext>
            </a:extLst>
          </p:cNvPr>
          <p:cNvSpPr txBox="1"/>
          <p:nvPr/>
        </p:nvSpPr>
        <p:spPr>
          <a:xfrm>
            <a:off x="2420942" y="4776723"/>
            <a:ext cx="3928737" cy="1711366"/>
          </a:xfrm>
          <a:prstGeom prst="rect">
            <a:avLst/>
          </a:prstGeom>
          <a:noFill/>
        </p:spPr>
        <p:txBody>
          <a:bodyPr wrap="square" rtlCol="0">
            <a:spAutoFit/>
          </a:bodyPr>
          <a:lstStyle/>
          <a:p>
            <a:pPr marL="285750" indent="-285750">
              <a:lnSpc>
                <a:spcPct val="150000"/>
              </a:lnSpc>
              <a:buFontTx/>
              <a:buChar char="-"/>
            </a:pPr>
            <a:r>
              <a:rPr lang="it-IT" dirty="0" err="1">
                <a:solidFill>
                  <a:srgbClr val="002060"/>
                </a:solidFill>
                <a:cs typeface="Times New Roman" panose="02020603050405020304" pitchFamily="18" charset="0"/>
              </a:rPr>
              <a:t>Usual</a:t>
            </a:r>
            <a:r>
              <a:rPr lang="it-IT" dirty="0">
                <a:solidFill>
                  <a:srgbClr val="002060"/>
                </a:solidFill>
                <a:cs typeface="Times New Roman" panose="02020603050405020304" pitchFamily="18" charset="0"/>
              </a:rPr>
              <a:t> activities (p = 0.003)</a:t>
            </a:r>
          </a:p>
          <a:p>
            <a:pPr marL="285750" indent="-285750">
              <a:lnSpc>
                <a:spcPct val="150000"/>
              </a:lnSpc>
              <a:buFontTx/>
              <a:buChar char="-"/>
            </a:pPr>
            <a:r>
              <a:rPr lang="it-IT" dirty="0">
                <a:solidFill>
                  <a:srgbClr val="002060"/>
                </a:solidFill>
                <a:cs typeface="Times New Roman" panose="02020603050405020304" pitchFamily="18" charset="0"/>
              </a:rPr>
              <a:t>Pain/</a:t>
            </a:r>
            <a:r>
              <a:rPr lang="it-IT" dirty="0" err="1">
                <a:solidFill>
                  <a:srgbClr val="002060"/>
                </a:solidFill>
                <a:cs typeface="Times New Roman" panose="02020603050405020304" pitchFamily="18" charset="0"/>
              </a:rPr>
              <a:t>discomfort</a:t>
            </a:r>
            <a:r>
              <a:rPr lang="it-IT" dirty="0">
                <a:solidFill>
                  <a:srgbClr val="002060"/>
                </a:solidFill>
                <a:cs typeface="Times New Roman" panose="02020603050405020304" pitchFamily="18" charset="0"/>
              </a:rPr>
              <a:t> (p = 0.008)</a:t>
            </a:r>
          </a:p>
          <a:p>
            <a:pPr marL="285750" indent="-285750">
              <a:lnSpc>
                <a:spcPct val="150000"/>
              </a:lnSpc>
              <a:buFontTx/>
              <a:buChar char="-"/>
            </a:pPr>
            <a:endParaRPr lang="it-IT" dirty="0">
              <a:solidFill>
                <a:srgbClr val="002060"/>
              </a:solidFill>
              <a:cs typeface="Times New Roman" panose="02020603050405020304" pitchFamily="18" charset="0"/>
            </a:endParaRPr>
          </a:p>
          <a:p>
            <a:pPr>
              <a:lnSpc>
                <a:spcPct val="150000"/>
              </a:lnSpc>
            </a:pPr>
            <a:endParaRPr lang="it-IT" dirty="0">
              <a:solidFill>
                <a:srgbClr val="002060"/>
              </a:solidFill>
            </a:endParaRPr>
          </a:p>
        </p:txBody>
      </p:sp>
    </p:spTree>
    <p:extLst>
      <p:ext uri="{BB962C8B-B14F-4D97-AF65-F5344CB8AC3E}">
        <p14:creationId xmlns:p14="http://schemas.microsoft.com/office/powerpoint/2010/main" val="339793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EC0900CF-056A-B920-82E1-C471C2CFF765}"/>
              </a:ext>
            </a:extLst>
          </p:cNvPr>
          <p:cNvSpPr>
            <a:spLocks noGrp="1"/>
          </p:cNvSpPr>
          <p:nvPr>
            <p:ph type="body" sz="quarter" idx="4294967295"/>
          </p:nvPr>
        </p:nvSpPr>
        <p:spPr>
          <a:xfrm>
            <a:off x="0" y="2055813"/>
            <a:ext cx="6767513" cy="3038475"/>
          </a:xfrm>
        </p:spPr>
        <p:txBody>
          <a:bodyPr anchor="t">
            <a:normAutofit/>
          </a:bodyPr>
          <a:lstStyle/>
          <a:p>
            <a:pPr marL="342900" indent="-342900">
              <a:buFont typeface="Arial" panose="020B0604020202020204" pitchFamily="34" charset="0"/>
              <a:buChar char="•"/>
            </a:pPr>
            <a:r>
              <a:rPr lang="it-IT" sz="2000" b="0" i="0" u="none" strike="noStrike" dirty="0">
                <a:solidFill>
                  <a:srgbClr val="002060"/>
                </a:solidFill>
                <a:effectLst/>
                <a:cs typeface="Times New Roman" panose="02020603050405020304" pitchFamily="18" charset="0"/>
              </a:rPr>
              <a:t>7 </a:t>
            </a:r>
            <a:r>
              <a:rPr lang="it-IT" sz="2000" b="0" i="0" u="none" strike="noStrike" dirty="0" err="1">
                <a:solidFill>
                  <a:srgbClr val="002060"/>
                </a:solidFill>
                <a:effectLst/>
                <a:cs typeface="Times New Roman" panose="02020603050405020304" pitchFamily="18" charset="0"/>
              </a:rPr>
              <a:t>total</a:t>
            </a:r>
            <a:r>
              <a:rPr lang="it-IT" sz="2000" b="0" i="0" u="none" strike="noStrike" dirty="0">
                <a:solidFill>
                  <a:srgbClr val="002060"/>
                </a:solidFill>
                <a:effectLst/>
                <a:cs typeface="Times New Roman" panose="02020603050405020304" pitchFamily="18" charset="0"/>
              </a:rPr>
              <a:t> </a:t>
            </a:r>
            <a:r>
              <a:rPr lang="it-IT" sz="2000" b="0" i="0" u="none" strike="noStrike" dirty="0" err="1">
                <a:solidFill>
                  <a:srgbClr val="002060"/>
                </a:solidFill>
                <a:effectLst/>
                <a:cs typeface="Times New Roman" panose="02020603050405020304" pitchFamily="18" charset="0"/>
              </a:rPr>
              <a:t>MACEs</a:t>
            </a:r>
            <a:r>
              <a:rPr lang="it-IT" sz="2000" b="0" i="0" u="none" strike="noStrike" dirty="0">
                <a:solidFill>
                  <a:srgbClr val="002060"/>
                </a:solidFill>
                <a:effectLst/>
                <a:cs typeface="Times New Roman" panose="02020603050405020304" pitchFamily="18" charset="0"/>
              </a:rPr>
              <a:t> </a:t>
            </a:r>
            <a:r>
              <a:rPr lang="it-IT" sz="2000" b="0" i="0" u="none" strike="noStrike" dirty="0" err="1">
                <a:solidFill>
                  <a:srgbClr val="002060"/>
                </a:solidFill>
                <a:effectLst/>
                <a:cs typeface="Times New Roman" panose="02020603050405020304" pitchFamily="18" charset="0"/>
              </a:rPr>
              <a:t>reported</a:t>
            </a:r>
            <a:r>
              <a:rPr lang="it-IT" sz="2000" b="0" i="0" u="none" strike="noStrike" dirty="0">
                <a:solidFill>
                  <a:srgbClr val="002060"/>
                </a:solidFill>
                <a:effectLst/>
                <a:cs typeface="Times New Roman" panose="02020603050405020304" pitchFamily="18" charset="0"/>
              </a:rPr>
              <a:t> (out of 207 </a:t>
            </a:r>
            <a:r>
              <a:rPr lang="it-IT" sz="2000" b="0" i="0" u="none" strike="noStrike" dirty="0" err="1">
                <a:solidFill>
                  <a:srgbClr val="002060"/>
                </a:solidFill>
                <a:effectLst/>
                <a:cs typeface="Times New Roman" panose="02020603050405020304" pitchFamily="18" charset="0"/>
              </a:rPr>
              <a:t>patients</a:t>
            </a:r>
            <a:r>
              <a:rPr lang="it-IT" sz="2000" b="0" i="0" u="none" strike="noStrike" dirty="0">
                <a:solidFill>
                  <a:srgbClr val="002060"/>
                </a:solidFill>
                <a:effectLst/>
                <a:cs typeface="Times New Roman" panose="02020603050405020304" pitchFamily="18" charset="0"/>
              </a:rPr>
              <a:t> ≈ 3.4%)</a:t>
            </a:r>
            <a:endParaRPr lang="it-IT" sz="2000" dirty="0">
              <a:solidFill>
                <a:srgbClr val="002060"/>
              </a:solidFill>
              <a:cs typeface="Times New Roman" panose="02020603050405020304" pitchFamily="18" charset="0"/>
            </a:endParaRPr>
          </a:p>
        </p:txBody>
      </p:sp>
      <p:graphicFrame>
        <p:nvGraphicFramePr>
          <p:cNvPr id="12" name="Tabella 12">
            <a:extLst>
              <a:ext uri="{FF2B5EF4-FFF2-40B4-BE49-F238E27FC236}">
                <a16:creationId xmlns:a16="http://schemas.microsoft.com/office/drawing/2014/main" id="{13C852D2-4A60-90E9-F096-F9596B2D9F70}"/>
              </a:ext>
            </a:extLst>
          </p:cNvPr>
          <p:cNvGraphicFramePr>
            <a:graphicFrameLocks noGrp="1"/>
          </p:cNvGraphicFramePr>
          <p:nvPr>
            <p:ph sz="half" idx="4294967295"/>
            <p:extLst>
              <p:ext uri="{D42A27DB-BD31-4B8C-83A1-F6EECF244321}">
                <p14:modId xmlns:p14="http://schemas.microsoft.com/office/powerpoint/2010/main" val="38286605"/>
              </p:ext>
            </p:extLst>
          </p:nvPr>
        </p:nvGraphicFramePr>
        <p:xfrm>
          <a:off x="6310313" y="2055813"/>
          <a:ext cx="5881255" cy="3134360"/>
        </p:xfrm>
        <a:graphic>
          <a:graphicData uri="http://schemas.openxmlformats.org/drawingml/2006/table">
            <a:tbl>
              <a:tblPr firstRow="1" bandRow="1">
                <a:tableStyleId>{0E3FDE45-AF77-4B5C-9715-49D594BDF05E}</a:tableStyleId>
              </a:tblPr>
              <a:tblGrid>
                <a:gridCol w="3643939">
                  <a:extLst>
                    <a:ext uri="{9D8B030D-6E8A-4147-A177-3AD203B41FA5}">
                      <a16:colId xmlns:a16="http://schemas.microsoft.com/office/drawing/2014/main" val="3402605044"/>
                    </a:ext>
                  </a:extLst>
                </a:gridCol>
                <a:gridCol w="2237316">
                  <a:extLst>
                    <a:ext uri="{9D8B030D-6E8A-4147-A177-3AD203B41FA5}">
                      <a16:colId xmlns:a16="http://schemas.microsoft.com/office/drawing/2014/main" val="1959320972"/>
                    </a:ext>
                  </a:extLst>
                </a:gridCol>
              </a:tblGrid>
              <a:tr h="370840">
                <a:tc>
                  <a:txBody>
                    <a:bodyPr/>
                    <a:lstStyle/>
                    <a:p>
                      <a:r>
                        <a:rPr lang="it-IT" b="0" dirty="0"/>
                        <a:t>Re-</a:t>
                      </a:r>
                      <a:r>
                        <a:rPr lang="it-IT" b="0" dirty="0" err="1"/>
                        <a:t>hospitalization</a:t>
                      </a:r>
                      <a:r>
                        <a:rPr lang="it-IT" b="0" dirty="0"/>
                        <a:t> for angina</a:t>
                      </a:r>
                      <a:endParaRPr lang="it-IT" b="0" dirty="0">
                        <a:latin typeface="Times New Roman" panose="02020603050405020304" pitchFamily="18" charset="0"/>
                        <a:cs typeface="Times New Roman" panose="02020603050405020304" pitchFamily="18" charset="0"/>
                      </a:endParaRPr>
                    </a:p>
                  </a:txBody>
                  <a:tcPr/>
                </a:tc>
                <a:tc>
                  <a:txBody>
                    <a:bodyPr/>
                    <a:lstStyle/>
                    <a:p>
                      <a:endParaRPr lang="it-IT"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9846955"/>
                  </a:ext>
                </a:extLst>
              </a:tr>
              <a:tr h="370840">
                <a:tc>
                  <a:txBody>
                    <a:bodyPr/>
                    <a:lstStyle/>
                    <a:p>
                      <a:r>
                        <a:rPr lang="it-IT" b="0" dirty="0" err="1"/>
                        <a:t>Surgical</a:t>
                      </a:r>
                      <a:r>
                        <a:rPr lang="it-IT" b="0" dirty="0"/>
                        <a:t> </a:t>
                      </a:r>
                      <a:r>
                        <a:rPr lang="it-IT" b="0" dirty="0" err="1"/>
                        <a:t>unroofing</a:t>
                      </a:r>
                      <a:r>
                        <a:rPr lang="it-IT" b="0" dirty="0"/>
                        <a:t> of </a:t>
                      </a:r>
                      <a:r>
                        <a:rPr lang="it-IT" b="0" dirty="0" err="1"/>
                        <a:t>myocardial</a:t>
                      </a:r>
                      <a:r>
                        <a:rPr lang="it-IT" b="0" dirty="0"/>
                        <a:t> bridge </a:t>
                      </a:r>
                      <a:endParaRPr lang="it-IT" b="0" dirty="0">
                        <a:latin typeface="Times New Roman" panose="02020603050405020304" pitchFamily="18" charset="0"/>
                        <a:cs typeface="Times New Roman" panose="02020603050405020304" pitchFamily="18" charset="0"/>
                      </a:endParaRPr>
                    </a:p>
                  </a:txBody>
                  <a:tcPr/>
                </a:tc>
                <a:tc>
                  <a:txBody>
                    <a:bodyPr/>
                    <a:lstStyle/>
                    <a:p>
                      <a:endParaRPr lang="it-IT"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8648337"/>
                  </a:ext>
                </a:extLst>
              </a:tr>
              <a:tr h="370840">
                <a:tc>
                  <a:txBody>
                    <a:bodyPr/>
                    <a:lstStyle/>
                    <a:p>
                      <a:r>
                        <a:rPr lang="it-IT" b="0" dirty="0"/>
                        <a:t>NSTEMI</a:t>
                      </a:r>
                      <a:endParaRPr lang="it-IT" b="0" dirty="0">
                        <a:latin typeface="Times New Roman" panose="02020603050405020304" pitchFamily="18" charset="0"/>
                        <a:cs typeface="Times New Roman" panose="02020603050405020304" pitchFamily="18" charset="0"/>
                      </a:endParaRPr>
                    </a:p>
                  </a:txBody>
                  <a:tcPr/>
                </a:tc>
                <a:tc>
                  <a:txBody>
                    <a:bodyPr/>
                    <a:lstStyle/>
                    <a:p>
                      <a:endParaRPr lang="it-IT"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313156"/>
                  </a:ext>
                </a:extLst>
              </a:tr>
              <a:tr h="370840">
                <a:tc>
                  <a:txBody>
                    <a:bodyPr/>
                    <a:lstStyle/>
                    <a:p>
                      <a:r>
                        <a:rPr lang="it-IT" b="0" dirty="0" err="1"/>
                        <a:t>Atrial</a:t>
                      </a:r>
                      <a:r>
                        <a:rPr lang="it-IT" b="0" dirty="0"/>
                        <a:t> </a:t>
                      </a:r>
                      <a:r>
                        <a:rPr lang="it-IT" b="0" dirty="0" err="1"/>
                        <a:t>Fibrillation</a:t>
                      </a:r>
                      <a:r>
                        <a:rPr lang="it-IT" b="0" dirty="0"/>
                        <a:t> </a:t>
                      </a:r>
                      <a:endParaRPr lang="it-IT" b="0" dirty="0">
                        <a:latin typeface="Times New Roman" panose="02020603050405020304" pitchFamily="18" charset="0"/>
                        <a:cs typeface="Times New Roman" panose="02020603050405020304" pitchFamily="18" charset="0"/>
                      </a:endParaRPr>
                    </a:p>
                  </a:txBody>
                  <a:tcPr/>
                </a:tc>
                <a:tc>
                  <a:txBody>
                    <a:bodyPr/>
                    <a:lstStyle/>
                    <a:p>
                      <a:endParaRPr lang="it-IT"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9056728"/>
                  </a:ext>
                </a:extLst>
              </a:tr>
              <a:tr h="370840">
                <a:tc>
                  <a:txBody>
                    <a:bodyPr/>
                    <a:lstStyle/>
                    <a:p>
                      <a:r>
                        <a:rPr lang="it-IT" b="0" dirty="0"/>
                        <a:t>AVNRT</a:t>
                      </a:r>
                      <a:endParaRPr lang="it-IT" b="0" dirty="0">
                        <a:latin typeface="Times New Roman" panose="02020603050405020304" pitchFamily="18" charset="0"/>
                        <a:cs typeface="Times New Roman" panose="02020603050405020304" pitchFamily="18" charset="0"/>
                      </a:endParaRPr>
                    </a:p>
                  </a:txBody>
                  <a:tcPr/>
                </a:tc>
                <a:tc>
                  <a:txBody>
                    <a:bodyPr/>
                    <a:lstStyle/>
                    <a:p>
                      <a:endParaRPr lang="it-IT"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7700721"/>
                  </a:ext>
                </a:extLst>
              </a:tr>
              <a:tr h="0">
                <a:tc>
                  <a:txBody>
                    <a:bodyPr/>
                    <a:lstStyle/>
                    <a:p>
                      <a:r>
                        <a:rPr lang="it-IT" b="0" dirty="0" err="1"/>
                        <a:t>Femoral</a:t>
                      </a:r>
                      <a:r>
                        <a:rPr lang="it-IT" b="0" dirty="0"/>
                        <a:t> </a:t>
                      </a:r>
                      <a:r>
                        <a:rPr lang="it-IT" b="0" dirty="0" err="1"/>
                        <a:t>Pseudoaneurysm</a:t>
                      </a:r>
                      <a:r>
                        <a:rPr lang="it-IT" b="0" dirty="0"/>
                        <a:t> </a:t>
                      </a:r>
                      <a:endParaRPr lang="it-IT" b="0" dirty="0">
                        <a:latin typeface="Times New Roman" panose="02020603050405020304" pitchFamily="18" charset="0"/>
                        <a:cs typeface="Times New Roman" panose="02020603050405020304" pitchFamily="18" charset="0"/>
                      </a:endParaRPr>
                    </a:p>
                  </a:txBody>
                  <a:tcPr/>
                </a:tc>
                <a:tc>
                  <a:txBody>
                    <a:bodyPr/>
                    <a:lstStyle/>
                    <a:p>
                      <a:r>
                        <a:rPr lang="it-IT" b="0" dirty="0" err="1"/>
                        <a:t>Related</a:t>
                      </a:r>
                      <a:r>
                        <a:rPr lang="it-IT" b="0" dirty="0"/>
                        <a:t> to </a:t>
                      </a:r>
                      <a:r>
                        <a:rPr lang="it-IT" b="0" dirty="0" err="1"/>
                        <a:t>coronary</a:t>
                      </a:r>
                      <a:r>
                        <a:rPr lang="it-IT" b="0" dirty="0"/>
                        <a:t> procedure </a:t>
                      </a:r>
                      <a:endParaRPr lang="it-IT"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3724342"/>
                  </a:ext>
                </a:extLst>
              </a:tr>
              <a:tr h="370840">
                <a:tc>
                  <a:txBody>
                    <a:bodyPr/>
                    <a:lstStyle/>
                    <a:p>
                      <a:r>
                        <a:rPr lang="it-IT" b="0" dirty="0"/>
                        <a:t>Death </a:t>
                      </a:r>
                      <a:endParaRPr lang="it-IT" b="0" dirty="0">
                        <a:latin typeface="Times New Roman" panose="02020603050405020304" pitchFamily="18" charset="0"/>
                        <a:cs typeface="Times New Roman" panose="02020603050405020304" pitchFamily="18" charset="0"/>
                      </a:endParaRPr>
                    </a:p>
                  </a:txBody>
                  <a:tcPr/>
                </a:tc>
                <a:tc>
                  <a:txBody>
                    <a:bodyPr/>
                    <a:lstStyle/>
                    <a:p>
                      <a:endParaRPr lang="it-IT"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731366"/>
                  </a:ext>
                </a:extLst>
              </a:tr>
            </a:tbl>
          </a:graphicData>
        </a:graphic>
      </p:graphicFrame>
      <p:sp>
        <p:nvSpPr>
          <p:cNvPr id="3" name="Segnaposto testo 2">
            <a:extLst>
              <a:ext uri="{FF2B5EF4-FFF2-40B4-BE49-F238E27FC236}">
                <a16:creationId xmlns:a16="http://schemas.microsoft.com/office/drawing/2014/main" id="{14658556-0570-FAED-FDE1-CE818ACEA76B}"/>
              </a:ext>
            </a:extLst>
          </p:cNvPr>
          <p:cNvSpPr txBox="1">
            <a:spLocks/>
          </p:cNvSpPr>
          <p:nvPr/>
        </p:nvSpPr>
        <p:spPr>
          <a:xfrm>
            <a:off x="7034213" y="178204"/>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MACE </a:t>
            </a:r>
            <a:r>
              <a:rPr lang="it-IT" sz="32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at</a:t>
            </a: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 follow up</a:t>
            </a:r>
            <a:endParaRPr lang="it-IT" sz="32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Segnaposto testo 2">
            <a:extLst>
              <a:ext uri="{FF2B5EF4-FFF2-40B4-BE49-F238E27FC236}">
                <a16:creationId xmlns:a16="http://schemas.microsoft.com/office/drawing/2014/main" id="{CC367CE8-BDE2-B5D5-1F27-9F6B2B341347}"/>
              </a:ext>
            </a:extLst>
          </p:cNvPr>
          <p:cNvSpPr txBox="1">
            <a:spLocks/>
          </p:cNvSpPr>
          <p:nvPr/>
        </p:nvSpPr>
        <p:spPr>
          <a:xfrm>
            <a:off x="0" y="5554663"/>
            <a:ext cx="12192000"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000" dirty="0">
                <a:solidFill>
                  <a:srgbClr val="002060"/>
                </a:solidFill>
                <a:cs typeface="Times New Roman" panose="02020603050405020304" pitchFamily="18" charset="0"/>
              </a:rPr>
              <a:t>📌 </a:t>
            </a:r>
            <a:r>
              <a:rPr lang="it-IT" sz="2000" dirty="0" err="1">
                <a:solidFill>
                  <a:srgbClr val="002060"/>
                </a:solidFill>
                <a:cs typeface="Times New Roman" panose="02020603050405020304" pitchFamily="18" charset="0"/>
              </a:rPr>
              <a:t>Incidence</a:t>
            </a:r>
            <a:r>
              <a:rPr lang="it-IT" sz="2000" dirty="0">
                <a:solidFill>
                  <a:srgbClr val="002060"/>
                </a:solidFill>
                <a:cs typeface="Times New Roman" panose="02020603050405020304" pitchFamily="18" charset="0"/>
              </a:rPr>
              <a:t> of MACE </a:t>
            </a:r>
            <a:r>
              <a:rPr lang="it-IT" sz="2000" dirty="0" err="1">
                <a:solidFill>
                  <a:srgbClr val="002060"/>
                </a:solidFill>
                <a:cs typeface="Times New Roman" panose="02020603050405020304" pitchFamily="18" charset="0"/>
              </a:rPr>
              <a:t>was</a:t>
            </a:r>
            <a:r>
              <a:rPr lang="it-IT" sz="2000" dirty="0">
                <a:solidFill>
                  <a:srgbClr val="002060"/>
                </a:solidFill>
                <a:cs typeface="Times New Roman" panose="02020603050405020304" pitchFamily="18" charset="0"/>
              </a:rPr>
              <a:t> overall low and </a:t>
            </a:r>
            <a:r>
              <a:rPr lang="it-IT" sz="2000" dirty="0" err="1">
                <a:solidFill>
                  <a:srgbClr val="002060"/>
                </a:solidFill>
                <a:cs typeface="Times New Roman" panose="02020603050405020304" pitchFamily="18" charset="0"/>
              </a:rPr>
              <a:t>distributed</a:t>
            </a:r>
            <a:r>
              <a:rPr lang="it-IT" sz="2000" dirty="0">
                <a:solidFill>
                  <a:srgbClr val="002060"/>
                </a:solidFill>
                <a:cs typeface="Times New Roman" panose="02020603050405020304" pitchFamily="18" charset="0"/>
              </a:rPr>
              <a:t> </a:t>
            </a:r>
            <a:r>
              <a:rPr lang="it-IT" sz="2000" dirty="0" err="1">
                <a:solidFill>
                  <a:srgbClr val="002060"/>
                </a:solidFill>
                <a:cs typeface="Times New Roman" panose="02020603050405020304" pitchFamily="18" charset="0"/>
              </a:rPr>
              <a:t>across</a:t>
            </a:r>
            <a:r>
              <a:rPr lang="it-IT" sz="2000" dirty="0">
                <a:solidFill>
                  <a:srgbClr val="002060"/>
                </a:solidFill>
                <a:cs typeface="Times New Roman" panose="02020603050405020304" pitchFamily="18" charset="0"/>
              </a:rPr>
              <a:t> </a:t>
            </a:r>
            <a:r>
              <a:rPr lang="it-IT" sz="2000" dirty="0" err="1">
                <a:solidFill>
                  <a:srgbClr val="002060"/>
                </a:solidFill>
                <a:cs typeface="Times New Roman" panose="02020603050405020304" pitchFamily="18" charset="0"/>
              </a:rPr>
              <a:t>endotypes</a:t>
            </a:r>
            <a:endParaRPr lang="it-IT" sz="20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81898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91432" y="2187097"/>
            <a:ext cx="8808674" cy="28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12800" marR="0" lvl="0" indent="-812800" algn="l" defTabSz="914400" rtl="0" eaLnBrk="1" fontAlgn="auto" latinLnBrk="0" hangingPunct="1">
              <a:lnSpc>
                <a:spcPct val="100000"/>
              </a:lnSpc>
              <a:spcBef>
                <a:spcPct val="20000"/>
              </a:spcBef>
              <a:spcAft>
                <a:spcPts val="0"/>
              </a:spcAft>
              <a:buClr>
                <a:srgbClr val="7D177A"/>
              </a:buClr>
              <a:buSzTx/>
              <a:buFontTx/>
              <a:buNone/>
              <a:tabLst/>
              <a:defRPr/>
            </a:pPr>
            <a:r>
              <a:rPr kumimoji="0" lang="en-US" sz="2000" b="1" i="0" u="none" strike="noStrike" kern="0" cap="none" spc="0" normalizeH="0" baseline="0" noProof="0" dirty="0">
                <a:ln>
                  <a:noFill/>
                </a:ln>
                <a:solidFill>
                  <a:srgbClr val="2A0946"/>
                </a:solidFill>
                <a:effectLst/>
                <a:uLnTx/>
                <a:uFillTx/>
                <a:latin typeface="Calibri"/>
                <a:ea typeface="+mn-ea"/>
                <a:cs typeface="Arial" charset="0"/>
              </a:rPr>
              <a:t>Speaker's name: Antonio Maria Leone</a:t>
            </a:r>
          </a:p>
          <a:p>
            <a:pPr marL="812800" marR="0" lvl="0" indent="-812800" algn="l" defTabSz="914400" rtl="0" eaLnBrk="1" fontAlgn="auto" latinLnBrk="0" hangingPunct="1">
              <a:lnSpc>
                <a:spcPct val="100000"/>
              </a:lnSpc>
              <a:spcBef>
                <a:spcPct val="20000"/>
              </a:spcBef>
              <a:spcAft>
                <a:spcPts val="0"/>
              </a:spcAft>
              <a:buClr>
                <a:srgbClr val="7D177A"/>
              </a:buClr>
              <a:buSzTx/>
              <a:buFontTx/>
              <a:buNone/>
              <a:tabLst/>
              <a:defRPr/>
            </a:pPr>
            <a:endParaRPr kumimoji="0" lang="en-US" sz="1600" b="1" i="0" u="none" strike="noStrike" kern="0" cap="none" spc="0" normalizeH="0" baseline="0" noProof="0" dirty="0">
              <a:ln>
                <a:noFill/>
              </a:ln>
              <a:solidFill>
                <a:srgbClr val="2A0946"/>
              </a:solidFill>
              <a:effectLst/>
              <a:uLnTx/>
              <a:uFillTx/>
              <a:latin typeface="Calibri"/>
              <a:ea typeface="+mn-ea"/>
              <a:cs typeface="Arial" charset="0"/>
            </a:endParaRPr>
          </a:p>
          <a:p>
            <a:pPr marL="812800" marR="0" lvl="0" indent="-812800" algn="l" defTabSz="914400" rtl="0" eaLnBrk="1" fontAlgn="auto" latinLnBrk="0" hangingPunct="1">
              <a:lnSpc>
                <a:spcPct val="100000"/>
              </a:lnSpc>
              <a:spcBef>
                <a:spcPct val="20000"/>
              </a:spcBef>
              <a:spcAft>
                <a:spcPts val="0"/>
              </a:spcAft>
              <a:buClr>
                <a:srgbClr val="7D177A"/>
              </a:buClr>
              <a:buSzTx/>
              <a:buFontTx/>
              <a:buNone/>
              <a:tabLst/>
              <a:defRPr/>
            </a:pPr>
            <a:r>
              <a:rPr kumimoji="0" lang="en-US" sz="2000" b="0" i="0" u="none" strike="noStrike" kern="0" cap="none" spc="0" normalizeH="0" baseline="0" noProof="0" dirty="0">
                <a:ln>
                  <a:noFill/>
                </a:ln>
                <a:solidFill>
                  <a:srgbClr val="2A0946"/>
                </a:solidFill>
                <a:effectLst/>
                <a:uLnTx/>
                <a:uFillTx/>
                <a:latin typeface="Calibri"/>
                <a:ea typeface="Wingdings"/>
                <a:cs typeface="Wingdings"/>
                <a:sym typeface="Wingdings"/>
              </a:rPr>
              <a:t> </a:t>
            </a:r>
            <a:r>
              <a:rPr kumimoji="0" lang="en-US" sz="2000" b="1" i="0" u="none" strike="noStrike" kern="0" cap="none" spc="0" normalizeH="0" baseline="0" noProof="0" dirty="0">
                <a:ln>
                  <a:noFill/>
                </a:ln>
                <a:solidFill>
                  <a:srgbClr val="2A0946"/>
                </a:solidFill>
                <a:effectLst/>
                <a:uLnTx/>
                <a:uFillTx/>
                <a:latin typeface="Calibri"/>
                <a:ea typeface="+mn-ea"/>
                <a:cs typeface="Arial" charset="0"/>
              </a:rPr>
              <a:t>I have the following potential conflicts of interest to report:</a:t>
            </a:r>
          </a:p>
          <a:p>
            <a:pPr marL="449263" marR="0" lvl="0" indent="0" algn="l" defTabSz="914400" rtl="0" eaLnBrk="1" fontAlgn="auto" latinLnBrk="0" hangingPunct="1">
              <a:lnSpc>
                <a:spcPct val="100000"/>
              </a:lnSpc>
              <a:spcBef>
                <a:spcPts val="300"/>
              </a:spcBef>
              <a:spcAft>
                <a:spcPts val="0"/>
              </a:spcAft>
              <a:buClr>
                <a:srgbClr val="7D177A"/>
              </a:buClr>
              <a:buSzTx/>
              <a:buFontTx/>
              <a:buNone/>
              <a:tabLst>
                <a:tab pos="449263" algn="l"/>
              </a:tabLst>
              <a:defRPr/>
            </a:pPr>
            <a:endParaRPr kumimoji="0" lang="en-US" sz="2000" b="0" i="0" u="none" strike="noStrike" kern="0" cap="none" spc="0" normalizeH="0" baseline="0" noProof="0" dirty="0">
              <a:ln>
                <a:noFill/>
              </a:ln>
              <a:solidFill>
                <a:srgbClr val="2A0946"/>
              </a:solidFill>
              <a:effectLst/>
              <a:uLnTx/>
              <a:uFillTx/>
              <a:latin typeface="Calibri"/>
              <a:ea typeface="+mn-ea"/>
              <a:cs typeface="Arial" charset="0"/>
              <a:sym typeface="Monotype Sorts" charset="0"/>
            </a:endParaRPr>
          </a:p>
          <a:p>
            <a:pPr marL="449263" marR="0" lvl="0" indent="0" algn="l" defTabSz="914400" rtl="0" eaLnBrk="1" fontAlgn="auto" latinLnBrk="0" hangingPunct="1">
              <a:lnSpc>
                <a:spcPts val="1600"/>
              </a:lnSpc>
              <a:spcBef>
                <a:spcPts val="300"/>
              </a:spcBef>
              <a:spcAft>
                <a:spcPts val="0"/>
              </a:spcAft>
              <a:buClr>
                <a:srgbClr val="7D177A"/>
              </a:buClr>
              <a:buSzTx/>
              <a:buFontTx/>
              <a:buNone/>
              <a:tabLst>
                <a:tab pos="449263" algn="l"/>
              </a:tabLst>
              <a:defRPr/>
            </a:pPr>
            <a:r>
              <a:rPr kumimoji="0" lang="en-US" sz="2000" b="0" i="0" u="none" strike="noStrike" kern="0" cap="none" spc="0" normalizeH="0" baseline="0" noProof="0" dirty="0">
                <a:ln>
                  <a:noFill/>
                </a:ln>
                <a:solidFill>
                  <a:srgbClr val="2A0946"/>
                </a:solidFill>
                <a:effectLst/>
                <a:uLnTx/>
                <a:uFillTx/>
                <a:latin typeface="Calibri"/>
                <a:ea typeface="+mn-ea"/>
                <a:cs typeface="Arial" charset="0"/>
                <a:sym typeface="Monotype Sorts" charset="0"/>
              </a:rPr>
              <a:t>Dr. A.M. Leone is consultant for Abbott, Menarini and Bracco/</a:t>
            </a:r>
            <a:r>
              <a:rPr kumimoji="0" lang="en-US" sz="2000" b="0" i="0" u="none" strike="noStrike" kern="0" cap="none" spc="0" normalizeH="0" baseline="0" noProof="0" dirty="0" err="1">
                <a:ln>
                  <a:noFill/>
                </a:ln>
                <a:solidFill>
                  <a:srgbClr val="2A0946"/>
                </a:solidFill>
                <a:effectLst/>
                <a:uLnTx/>
                <a:uFillTx/>
                <a:latin typeface="Calibri"/>
                <a:ea typeface="+mn-ea"/>
                <a:cs typeface="Arial" charset="0"/>
                <a:sym typeface="Monotype Sorts" charset="0"/>
              </a:rPr>
              <a:t>Acist</a:t>
            </a:r>
            <a:r>
              <a:rPr kumimoji="0" lang="en-US" sz="2000" b="0" i="0" u="none" strike="noStrike" kern="0" cap="none" spc="0" normalizeH="0" baseline="0" noProof="0" dirty="0">
                <a:ln>
                  <a:noFill/>
                </a:ln>
                <a:solidFill>
                  <a:srgbClr val="2A0946"/>
                </a:solidFill>
                <a:effectLst/>
                <a:uLnTx/>
                <a:uFillTx/>
                <a:latin typeface="Calibri"/>
                <a:ea typeface="+mn-ea"/>
                <a:cs typeface="Arial" charset="0"/>
                <a:sym typeface="Monotype Sorts" charset="0"/>
              </a:rPr>
              <a:t> and received speaking honoraria from Abbott, Medtronic, Bayer, Menarini, Bruno and </a:t>
            </a:r>
            <a:r>
              <a:rPr kumimoji="0" lang="en-US" sz="2000" b="0" i="0" u="none" strike="noStrike" kern="0" cap="none" spc="0" normalizeH="0" baseline="0" noProof="0" dirty="0" err="1">
                <a:ln>
                  <a:noFill/>
                </a:ln>
                <a:solidFill>
                  <a:srgbClr val="2A0946"/>
                </a:solidFill>
                <a:effectLst/>
                <a:uLnTx/>
                <a:uFillTx/>
                <a:latin typeface="Calibri"/>
                <a:ea typeface="+mn-ea"/>
                <a:cs typeface="Arial" charset="0"/>
                <a:sym typeface="Monotype Sorts" charset="0"/>
              </a:rPr>
              <a:t>Daichii</a:t>
            </a:r>
            <a:r>
              <a:rPr kumimoji="0" lang="en-US" sz="2000" b="0" i="0" u="none" strike="noStrike" kern="0" cap="none" spc="0" normalizeH="0" baseline="0" noProof="0" dirty="0">
                <a:ln>
                  <a:noFill/>
                </a:ln>
                <a:solidFill>
                  <a:srgbClr val="2A0946"/>
                </a:solidFill>
                <a:effectLst/>
                <a:uLnTx/>
                <a:uFillTx/>
                <a:latin typeface="Calibri"/>
                <a:ea typeface="+mn-ea"/>
                <a:cs typeface="Arial" charset="0"/>
                <a:sym typeface="Monotype Sorts" charset="0"/>
              </a:rPr>
              <a:t> Sankyo.</a:t>
            </a:r>
          </a:p>
          <a:p>
            <a:pPr marL="449263" marR="0" lvl="0" indent="0" algn="l" defTabSz="914400" rtl="0" eaLnBrk="1" fontAlgn="auto" latinLnBrk="0" hangingPunct="1">
              <a:lnSpc>
                <a:spcPts val="1600"/>
              </a:lnSpc>
              <a:spcBef>
                <a:spcPts val="300"/>
              </a:spcBef>
              <a:spcAft>
                <a:spcPts val="0"/>
              </a:spcAft>
              <a:buClr>
                <a:srgbClr val="7D177A"/>
              </a:buClr>
              <a:buSzTx/>
              <a:buFontTx/>
              <a:buNone/>
              <a:tabLst>
                <a:tab pos="449263" algn="l"/>
              </a:tabLst>
              <a:defRPr/>
            </a:pPr>
            <a:endParaRPr kumimoji="0" lang="en-US" sz="2000" b="0" i="0" u="none" strike="noStrike" kern="0" cap="none" spc="0" normalizeH="0" baseline="0" noProof="0" dirty="0">
              <a:ln>
                <a:noFill/>
              </a:ln>
              <a:solidFill>
                <a:srgbClr val="2A0946"/>
              </a:solidFill>
              <a:effectLst/>
              <a:uLnTx/>
              <a:uFillTx/>
              <a:latin typeface="Calibri"/>
              <a:ea typeface="+mn-ea"/>
              <a:cs typeface="Arial" charset="0"/>
              <a:sym typeface="Monotype Sorts" charset="0"/>
            </a:endParaRPr>
          </a:p>
          <a:p>
            <a:pPr marL="449263" marR="0" lvl="0" indent="0" algn="l" defTabSz="914400" rtl="0" eaLnBrk="1" fontAlgn="auto" latinLnBrk="0" hangingPunct="1">
              <a:lnSpc>
                <a:spcPts val="1600"/>
              </a:lnSpc>
              <a:spcBef>
                <a:spcPts val="300"/>
              </a:spcBef>
              <a:spcAft>
                <a:spcPts val="0"/>
              </a:spcAft>
              <a:buClr>
                <a:srgbClr val="7D177A"/>
              </a:buClr>
              <a:buSzTx/>
              <a:buFontTx/>
              <a:buNone/>
              <a:tabLst>
                <a:tab pos="449263" algn="l"/>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a:p>
            <a:pPr marL="449263" marR="0" lvl="0" indent="0" algn="l" defTabSz="914400" rtl="0" eaLnBrk="1" fontAlgn="auto" latinLnBrk="0" hangingPunct="1">
              <a:lnSpc>
                <a:spcPts val="1600"/>
              </a:lnSpc>
              <a:spcBef>
                <a:spcPts val="300"/>
              </a:spcBef>
              <a:spcAft>
                <a:spcPts val="0"/>
              </a:spcAft>
              <a:buClr>
                <a:srgbClr val="7D177A"/>
              </a:buClr>
              <a:buSzTx/>
              <a:buFontTx/>
              <a:buNone/>
              <a:tabLst>
                <a:tab pos="449263" algn="l"/>
              </a:tabLst>
              <a:defRPr/>
            </a:pPr>
            <a:endParaRPr kumimoji="0" lang="en-US" sz="2000" b="0" i="0" u="none" strike="noStrike" kern="0" cap="none" spc="0" normalizeH="0" baseline="0" noProof="0" dirty="0">
              <a:ln>
                <a:noFill/>
              </a:ln>
              <a:solidFill>
                <a:srgbClr val="2A0946"/>
              </a:solidFill>
              <a:effectLst/>
              <a:uLnTx/>
              <a:uFillTx/>
              <a:latin typeface="Calibri"/>
              <a:ea typeface="+mn-ea"/>
              <a:cs typeface="Arial" charset="0"/>
              <a:sym typeface="Monotype Sorts" charset="0"/>
            </a:endParaRPr>
          </a:p>
        </p:txBody>
      </p:sp>
      <p:sp>
        <p:nvSpPr>
          <p:cNvPr id="13" name="Text Box 3"/>
          <p:cNvSpPr txBox="1">
            <a:spLocks noChangeArrowheads="1"/>
          </p:cNvSpPr>
          <p:nvPr/>
        </p:nvSpPr>
        <p:spPr bwMode="auto">
          <a:xfrm>
            <a:off x="4496844" y="134513"/>
            <a:ext cx="7507265" cy="584775"/>
          </a:xfrm>
          <a:prstGeom prst="rect">
            <a:avLst/>
          </a:prstGeom>
          <a:noFill/>
          <a:ln w="9525">
            <a:noFill/>
            <a:miter lim="800000"/>
            <a:headEnd/>
            <a:tailEnd/>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3200" b="1" i="1" u="none" strike="noStrike" kern="0" cap="none" spc="0" normalizeH="0" baseline="0" noProof="0" dirty="0" err="1">
                <a:ln>
                  <a:noFill/>
                </a:ln>
                <a:solidFill>
                  <a:srgbClr val="C00000"/>
                </a:solidFill>
                <a:effectLst/>
                <a:uLnTx/>
                <a:uFillTx/>
                <a:latin typeface="Calibri"/>
                <a:ea typeface="+mn-ea"/>
                <a:cs typeface="Arial" pitchFamily="34" charset="0"/>
              </a:rPr>
              <a:t>Potential</a:t>
            </a:r>
            <a:r>
              <a:rPr kumimoji="0" lang="it-IT" sz="3200" b="1" i="1" u="none" strike="noStrike" kern="0" cap="none" spc="0" normalizeH="0" baseline="0" noProof="0" dirty="0">
                <a:ln>
                  <a:noFill/>
                </a:ln>
                <a:solidFill>
                  <a:srgbClr val="C00000"/>
                </a:solidFill>
                <a:effectLst/>
                <a:uLnTx/>
                <a:uFillTx/>
                <a:latin typeface="Calibri"/>
                <a:ea typeface="+mn-ea"/>
                <a:cs typeface="Arial" pitchFamily="34" charset="0"/>
              </a:rPr>
              <a:t> </a:t>
            </a:r>
            <a:r>
              <a:rPr kumimoji="0" lang="it-IT" sz="3200" b="1" i="1" u="none" strike="noStrike" kern="0" cap="none" spc="0" normalizeH="0" baseline="0" noProof="0" dirty="0" err="1">
                <a:ln>
                  <a:noFill/>
                </a:ln>
                <a:solidFill>
                  <a:srgbClr val="C00000"/>
                </a:solidFill>
                <a:effectLst/>
                <a:uLnTx/>
                <a:uFillTx/>
                <a:latin typeface="Calibri"/>
                <a:ea typeface="+mn-ea"/>
                <a:cs typeface="Arial" pitchFamily="34" charset="0"/>
              </a:rPr>
              <a:t>conflicts</a:t>
            </a:r>
            <a:r>
              <a:rPr kumimoji="0" lang="it-IT" sz="3200" b="1" i="1" u="none" strike="noStrike" kern="0" cap="none" spc="0" normalizeH="0" baseline="0" noProof="0" dirty="0">
                <a:ln>
                  <a:noFill/>
                </a:ln>
                <a:solidFill>
                  <a:srgbClr val="C00000"/>
                </a:solidFill>
                <a:effectLst/>
                <a:uLnTx/>
                <a:uFillTx/>
                <a:latin typeface="Calibri"/>
                <a:ea typeface="+mn-ea"/>
                <a:cs typeface="Arial" pitchFamily="34" charset="0"/>
              </a:rPr>
              <a:t> of </a:t>
            </a:r>
            <a:r>
              <a:rPr kumimoji="0" lang="it-IT" sz="3200" b="1" i="1" u="none" strike="noStrike" kern="0" cap="none" spc="0" normalizeH="0" baseline="0" noProof="0" dirty="0" err="1">
                <a:ln>
                  <a:noFill/>
                </a:ln>
                <a:solidFill>
                  <a:srgbClr val="C00000"/>
                </a:solidFill>
                <a:effectLst/>
                <a:uLnTx/>
                <a:uFillTx/>
                <a:latin typeface="Calibri"/>
                <a:ea typeface="+mn-ea"/>
                <a:cs typeface="Arial" pitchFamily="34" charset="0"/>
              </a:rPr>
              <a:t>interest</a:t>
            </a:r>
            <a:endParaRPr kumimoji="0" lang="it-IT" sz="3200" b="1" i="1" u="none" strike="noStrike" kern="0" cap="none" spc="0" normalizeH="0" baseline="0" noProof="0" dirty="0">
              <a:ln>
                <a:noFill/>
              </a:ln>
              <a:solidFill>
                <a:srgbClr val="C00000"/>
              </a:solidFill>
              <a:effectLst/>
              <a:uLnTx/>
              <a:uFillTx/>
              <a:latin typeface="Calibri"/>
              <a:ea typeface="+mn-ea"/>
              <a:cs typeface="Arial" pitchFamily="34" charset="0"/>
            </a:endParaRPr>
          </a:p>
        </p:txBody>
      </p:sp>
    </p:spTree>
    <p:extLst>
      <p:ext uri="{BB962C8B-B14F-4D97-AF65-F5344CB8AC3E}">
        <p14:creationId xmlns:p14="http://schemas.microsoft.com/office/powerpoint/2010/main" val="2193956067"/>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23B46B-9E1F-D0A5-75DD-C4CB0C75B66B}"/>
              </a:ext>
            </a:extLst>
          </p:cNvPr>
          <p:cNvSpPr>
            <a:spLocks noGrp="1"/>
          </p:cNvSpPr>
          <p:nvPr>
            <p:ph type="title" idx="4294967295"/>
          </p:nvPr>
        </p:nvSpPr>
        <p:spPr>
          <a:xfrm>
            <a:off x="0" y="0"/>
            <a:ext cx="4772025" cy="6858000"/>
          </a:xfrm>
          <a:solidFill>
            <a:srgbClr val="FFB3DE">
              <a:alpha val="37000"/>
            </a:srgbClr>
          </a:solidFill>
        </p:spPr>
        <p:txBody>
          <a:bodyPr anchor="ctr">
            <a:normAutofit/>
          </a:bodyPr>
          <a:lstStyle/>
          <a:p>
            <a:r>
              <a:rPr lang="it-IT" sz="3200" b="1" i="1" dirty="0" err="1">
                <a:solidFill>
                  <a:srgbClr val="002060"/>
                </a:solidFill>
                <a:latin typeface="+mn-lt"/>
                <a:cs typeface="Times New Roman" panose="02020603050405020304" pitchFamily="18" charset="0"/>
              </a:rPr>
              <a:t>Conclusions</a:t>
            </a:r>
            <a:endParaRPr lang="it-IT" sz="3200" b="1" i="1" dirty="0">
              <a:solidFill>
                <a:srgbClr val="002060"/>
              </a:solidFill>
              <a:latin typeface="+mn-lt"/>
              <a:cs typeface="Times New Roman" panose="02020603050405020304" pitchFamily="18" charset="0"/>
            </a:endParaRPr>
          </a:p>
        </p:txBody>
      </p:sp>
      <p:sp>
        <p:nvSpPr>
          <p:cNvPr id="15" name="CasellaDiTesto 14">
            <a:extLst>
              <a:ext uri="{FF2B5EF4-FFF2-40B4-BE49-F238E27FC236}">
                <a16:creationId xmlns:a16="http://schemas.microsoft.com/office/drawing/2014/main" id="{E2932E0A-A966-A5B2-0E88-86C3375B26E2}"/>
              </a:ext>
            </a:extLst>
          </p:cNvPr>
          <p:cNvSpPr txBox="1"/>
          <p:nvPr/>
        </p:nvSpPr>
        <p:spPr>
          <a:xfrm>
            <a:off x="5838364" y="1685161"/>
            <a:ext cx="5943600" cy="4678204"/>
          </a:xfrm>
          <a:prstGeom prst="rect">
            <a:avLst/>
          </a:prstGeom>
          <a:noFill/>
        </p:spPr>
        <p:txBody>
          <a:bodyPr wrap="square" rtlCol="0">
            <a:spAutoFit/>
          </a:bodyPr>
          <a:lstStyle/>
          <a:p>
            <a:pPr marL="342900" indent="-342900">
              <a:buFont typeface="Arial" panose="020B0604020202020204" pitchFamily="34" charset="0"/>
              <a:buChar char="•"/>
            </a:pP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Prevalence</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of INOCA in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Italy</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and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its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distribution</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in men and women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across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different</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regions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globally</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confirms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previous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data</a:t>
            </a:r>
          </a:p>
          <a:p>
            <a:endPar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Different</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endotypes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identified</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by ICFT are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distributed</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quite</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homogenously</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while</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their</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overlapping</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less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frequent</a:t>
            </a:r>
            <a:endPar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Endotype</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-guided</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treatment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quite</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effective</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in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improving</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symptoms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and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QoL</a:t>
            </a:r>
            <a:endPar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There’s</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still</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room for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improvement</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by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refining</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endotype</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classification</a:t>
            </a:r>
            <a:r>
              <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rPr>
              <a:t> and therapy</a:t>
            </a:r>
          </a:p>
          <a:p>
            <a:pPr marL="342900" indent="-342900">
              <a:buFont typeface="Arial" panose="020B0604020202020204" pitchFamily="34" charset="0"/>
              <a:buChar char="•"/>
            </a:pPr>
            <a:endParaRPr lang="it-IT"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20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4F071F-7B39-9AF8-6952-ABAE9A01252F}"/>
              </a:ext>
            </a:extLst>
          </p:cNvPr>
          <p:cNvSpPr>
            <a:spLocks noGrp="1"/>
          </p:cNvSpPr>
          <p:nvPr>
            <p:ph type="title" idx="4294967295"/>
          </p:nvPr>
        </p:nvSpPr>
        <p:spPr>
          <a:xfrm>
            <a:off x="0" y="1062038"/>
            <a:ext cx="5241925" cy="2852737"/>
          </a:xfrm>
        </p:spPr>
        <p:txBody>
          <a:bodyPr>
            <a:normAutofit/>
          </a:bodyPr>
          <a:lstStyle/>
          <a:p>
            <a:pPr algn="ctr"/>
            <a:r>
              <a:rPr lang="it-IT" sz="4000" b="1" i="1" dirty="0">
                <a:latin typeface="+mn-lt"/>
                <a:cs typeface="Times New Roman" panose="02020603050405020304" pitchFamily="18" charset="0"/>
              </a:rPr>
              <a:t>Thank </a:t>
            </a:r>
            <a:r>
              <a:rPr lang="it-IT" sz="4000" b="1" i="1" dirty="0" err="1">
                <a:latin typeface="+mn-lt"/>
                <a:cs typeface="Times New Roman" panose="02020603050405020304" pitchFamily="18" charset="0"/>
              </a:rPr>
              <a:t>you</a:t>
            </a:r>
            <a:endParaRPr lang="it-IT" sz="4000" b="1" i="1" dirty="0">
              <a:latin typeface="+mn-lt"/>
              <a:cs typeface="Times New Roman" panose="02020603050405020304" pitchFamily="18" charset="0"/>
            </a:endParaRPr>
          </a:p>
        </p:txBody>
      </p:sp>
      <p:pic>
        <p:nvPicPr>
          <p:cNvPr id="8" name="Segnaposto contenuto 7">
            <a:extLst>
              <a:ext uri="{FF2B5EF4-FFF2-40B4-BE49-F238E27FC236}">
                <a16:creationId xmlns:a16="http://schemas.microsoft.com/office/drawing/2014/main" id="{6C8C7861-9326-291F-1642-90E782D2F861}"/>
              </a:ext>
            </a:extLst>
          </p:cNvPr>
          <p:cNvPicPr>
            <a:picLocks noGrp="1" noChangeAspect="1"/>
          </p:cNvPicPr>
          <p:nvPr>
            <p:ph idx="4294967295"/>
          </p:nvPr>
        </p:nvPicPr>
        <p:blipFill>
          <a:blip r:embed="rId2"/>
          <a:stretch>
            <a:fillRect/>
          </a:stretch>
        </p:blipFill>
        <p:spPr>
          <a:xfrm>
            <a:off x="7272522" y="1136650"/>
            <a:ext cx="4692650" cy="4584700"/>
          </a:xfrm>
          <a:prstGeom prst="rect">
            <a:avLst/>
          </a:prstGeom>
          <a:solidFill>
            <a:srgbClr val="FFAFE2"/>
          </a:solidFill>
        </p:spPr>
      </p:pic>
    </p:spTree>
    <p:extLst>
      <p:ext uri="{BB962C8B-B14F-4D97-AF65-F5344CB8AC3E}">
        <p14:creationId xmlns:p14="http://schemas.microsoft.com/office/powerpoint/2010/main" val="149805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A diagram of iceberg with text and arrows&#10;&#10;Description automatically generated with medium confidence">
            <a:extLst>
              <a:ext uri="{FF2B5EF4-FFF2-40B4-BE49-F238E27FC236}">
                <a16:creationId xmlns:a16="http://schemas.microsoft.com/office/drawing/2014/main" id="{6A003C2F-0408-98D6-228E-37D094C4957D}"/>
              </a:ext>
            </a:extLst>
          </p:cNvPr>
          <p:cNvPicPr>
            <a:picLocks noGrp="1" noChangeAspect="1"/>
          </p:cNvPicPr>
          <p:nvPr>
            <p:ph idx="4294967295"/>
          </p:nvPr>
        </p:nvPicPr>
        <p:blipFill>
          <a:blip r:embed="rId2"/>
          <a:stretch>
            <a:fillRect/>
          </a:stretch>
        </p:blipFill>
        <p:spPr>
          <a:xfrm>
            <a:off x="286245" y="1275380"/>
            <a:ext cx="5979823" cy="4783321"/>
          </a:xfrm>
          <a:prstGeom prst="rect">
            <a:avLst/>
          </a:prstGeom>
        </p:spPr>
      </p:pic>
      <p:sp>
        <p:nvSpPr>
          <p:cNvPr id="10" name="CasellaDiTesto 9">
            <a:extLst>
              <a:ext uri="{FF2B5EF4-FFF2-40B4-BE49-F238E27FC236}">
                <a16:creationId xmlns:a16="http://schemas.microsoft.com/office/drawing/2014/main" id="{9C5A3EA5-52DD-532E-892D-9373B3879670}"/>
              </a:ext>
            </a:extLst>
          </p:cNvPr>
          <p:cNvSpPr txBox="1"/>
          <p:nvPr/>
        </p:nvSpPr>
        <p:spPr>
          <a:xfrm>
            <a:off x="1984488" y="139190"/>
            <a:ext cx="10198473" cy="646331"/>
          </a:xfrm>
          <a:prstGeom prst="rect">
            <a:avLst/>
          </a:prstGeom>
          <a:noFill/>
        </p:spPr>
        <p:txBody>
          <a:bodyPr wrap="square">
            <a:spAutoFit/>
          </a:bodyPr>
          <a:lstStyle/>
          <a:p>
            <a:pPr algn="r"/>
            <a:r>
              <a:rPr lang="it-IT"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INOCA</a:t>
            </a:r>
            <a:endParaRPr lang="it-IT"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CasellaDiTesto 15">
            <a:extLst>
              <a:ext uri="{FF2B5EF4-FFF2-40B4-BE49-F238E27FC236}">
                <a16:creationId xmlns:a16="http://schemas.microsoft.com/office/drawing/2014/main" id="{04CB1F33-0763-EAC5-749E-6C894D7FF367}"/>
              </a:ext>
            </a:extLst>
          </p:cNvPr>
          <p:cNvSpPr txBox="1"/>
          <p:nvPr/>
        </p:nvSpPr>
        <p:spPr>
          <a:xfrm>
            <a:off x="6670256" y="2062183"/>
            <a:ext cx="5099237" cy="3416320"/>
          </a:xfrm>
          <a:prstGeom prst="rect">
            <a:avLst/>
          </a:prstGeom>
          <a:noFill/>
        </p:spPr>
        <p:txBody>
          <a:bodyPr wrap="square">
            <a:spAutoFit/>
          </a:bodyPr>
          <a:lstStyle/>
          <a:p>
            <a:pPr marL="285750" indent="-285750">
              <a:buFont typeface="Arial" panose="020B0604020202020204" pitchFamily="34" charset="0"/>
              <a:buChar char="•"/>
            </a:pPr>
            <a:r>
              <a:rPr lang="it-IT" sz="2400" b="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Estimated</a:t>
            </a:r>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3–4 </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million</a:t>
            </a: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cases</a:t>
            </a: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year</a:t>
            </a:r>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(ACC NCDR)</a:t>
            </a:r>
          </a:p>
          <a:p>
            <a:pPr marL="285750" indent="-285750">
              <a:buFont typeface="Arial" panose="020B0604020202020204" pitchFamily="34" charset="0"/>
              <a:buChar char="•"/>
            </a:pPr>
            <a:endPar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2400" b="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Symptoms</a:t>
            </a:r>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typical</a:t>
            </a: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or </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atypical</a:t>
            </a: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angina</a:t>
            </a:r>
            <a:b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it-IT" sz="24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 nausea, fatigue, </a:t>
            </a:r>
            <a:r>
              <a:rPr lang="it-IT" sz="24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palpitations</a:t>
            </a:r>
            <a:r>
              <a:rPr lang="it-IT" sz="24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it-IT" sz="24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Not a </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benign</a:t>
            </a:r>
            <a:r>
              <a:rPr lang="it-IT" sz="24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2400" b="1"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condition</a:t>
            </a:r>
            <a:b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 ↑ Risk of MACE (</a:t>
            </a:r>
            <a:r>
              <a:rPr lang="it-IT" sz="2400" b="0" i="1"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WISE trial</a:t>
            </a:r>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p>
          <a:p>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 ↓ </a:t>
            </a:r>
            <a:r>
              <a:rPr lang="it-IT" sz="2400" b="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quality</a:t>
            </a:r>
            <a:r>
              <a:rPr lang="it-IT" sz="2400" b="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of life</a:t>
            </a:r>
            <a:endPar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372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9FE50-9C27-0E75-C9F0-BC51FD236D30}"/>
              </a:ext>
            </a:extLst>
          </p:cNvPr>
          <p:cNvSpPr>
            <a:spLocks noGrp="1"/>
          </p:cNvSpPr>
          <p:nvPr>
            <p:ph type="title" idx="4294967295"/>
          </p:nvPr>
        </p:nvSpPr>
        <p:spPr>
          <a:xfrm>
            <a:off x="1676400" y="181034"/>
            <a:ext cx="10515600" cy="610336"/>
          </a:xfrm>
        </p:spPr>
        <p:txBody>
          <a:bodyPr>
            <a:normAutofit/>
          </a:bodyPr>
          <a:lstStyle/>
          <a:p>
            <a:pPr algn="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Study Design</a:t>
            </a:r>
          </a:p>
        </p:txBody>
      </p:sp>
      <p:sp>
        <p:nvSpPr>
          <p:cNvPr id="3" name="Segnaposto contenuto 2">
            <a:extLst>
              <a:ext uri="{FF2B5EF4-FFF2-40B4-BE49-F238E27FC236}">
                <a16:creationId xmlns:a16="http://schemas.microsoft.com/office/drawing/2014/main" id="{62C59BF8-2D52-020E-06D4-568D9E952D19}"/>
              </a:ext>
            </a:extLst>
          </p:cNvPr>
          <p:cNvSpPr>
            <a:spLocks noGrp="1"/>
          </p:cNvSpPr>
          <p:nvPr>
            <p:ph sz="half" idx="4294967295"/>
          </p:nvPr>
        </p:nvSpPr>
        <p:spPr>
          <a:xfrm>
            <a:off x="0" y="1343702"/>
            <a:ext cx="12587288" cy="1665287"/>
          </a:xfrm>
        </p:spPr>
        <p:txBody>
          <a:bodyPr>
            <a:normAutofit/>
          </a:bodyPr>
          <a:lstStyle/>
          <a:p>
            <a:pPr marL="0" indent="0">
              <a:buNone/>
            </a:pPr>
            <a:r>
              <a:rPr lang="it-IT" sz="2400" dirty="0">
                <a:solidFill>
                  <a:srgbClr val="6D8CA4"/>
                </a:solidFill>
                <a:cs typeface="Times New Roman" panose="02020603050405020304" pitchFamily="18" charset="0"/>
              </a:rPr>
              <a:t>Study </a:t>
            </a:r>
            <a:r>
              <a:rPr lang="it-IT" sz="2400" dirty="0" err="1">
                <a:solidFill>
                  <a:srgbClr val="6D8CA4"/>
                </a:solidFill>
                <a:cs typeface="Times New Roman" panose="02020603050405020304" pitchFamily="18" charset="0"/>
              </a:rPr>
              <a:t>type</a:t>
            </a:r>
            <a:r>
              <a:rPr lang="it-IT" sz="2400" dirty="0">
                <a:cs typeface="Times New Roman" panose="02020603050405020304" pitchFamily="18" charset="0"/>
              </a:rPr>
              <a:t>: </a:t>
            </a:r>
            <a:r>
              <a:rPr lang="it-IT" sz="2000" b="0" i="0" u="none" strike="noStrike" dirty="0" err="1">
                <a:solidFill>
                  <a:srgbClr val="000000"/>
                </a:solidFill>
                <a:effectLst/>
                <a:cs typeface="Times New Roman" panose="02020603050405020304" pitchFamily="18" charset="0"/>
              </a:rPr>
              <a:t>Observational</a:t>
            </a:r>
            <a:r>
              <a:rPr lang="it-IT" sz="2000" b="0" i="0" u="none" strike="noStrike" dirty="0">
                <a:solidFill>
                  <a:srgbClr val="000000"/>
                </a:solidFill>
                <a:effectLst/>
                <a:cs typeface="Times New Roman" panose="02020603050405020304" pitchFamily="18" charset="0"/>
              </a:rPr>
              <a:t>, </a:t>
            </a:r>
            <a:r>
              <a:rPr lang="it-IT" sz="2000" b="0" i="0" u="none" strike="noStrike" dirty="0" err="1">
                <a:solidFill>
                  <a:srgbClr val="000000"/>
                </a:solidFill>
                <a:effectLst/>
                <a:cs typeface="Times New Roman" panose="02020603050405020304" pitchFamily="18" charset="0"/>
              </a:rPr>
              <a:t>prospective</a:t>
            </a:r>
            <a:r>
              <a:rPr lang="it-IT" sz="2000" b="0" i="0" u="none" strike="noStrike" dirty="0">
                <a:solidFill>
                  <a:srgbClr val="000000"/>
                </a:solidFill>
                <a:effectLst/>
                <a:cs typeface="Times New Roman" panose="02020603050405020304" pitchFamily="18" charset="0"/>
              </a:rPr>
              <a:t>, </a:t>
            </a:r>
            <a:r>
              <a:rPr lang="it-IT" sz="2000" b="0" i="0" u="none" strike="noStrike" dirty="0" err="1">
                <a:solidFill>
                  <a:srgbClr val="000000"/>
                </a:solidFill>
                <a:effectLst/>
                <a:cs typeface="Times New Roman" panose="02020603050405020304" pitchFamily="18" charset="0"/>
              </a:rPr>
              <a:t>multicenter</a:t>
            </a:r>
            <a:r>
              <a:rPr lang="it-IT" sz="2000" b="0" i="0" u="none" strike="noStrike" dirty="0">
                <a:solidFill>
                  <a:srgbClr val="000000"/>
                </a:solidFill>
                <a:effectLst/>
                <a:cs typeface="Times New Roman" panose="02020603050405020304" pitchFamily="18" charset="0"/>
              </a:rPr>
              <a:t>, non-</a:t>
            </a:r>
            <a:r>
              <a:rPr lang="it-IT" sz="2000" b="0" i="0" u="none" strike="noStrike" dirty="0" err="1">
                <a:solidFill>
                  <a:srgbClr val="000000"/>
                </a:solidFill>
                <a:effectLst/>
                <a:cs typeface="Times New Roman" panose="02020603050405020304" pitchFamily="18" charset="0"/>
              </a:rPr>
              <a:t>randomized</a:t>
            </a:r>
            <a:r>
              <a:rPr lang="it-IT" sz="2000" b="0" i="0" u="none" strike="noStrike" dirty="0">
                <a:solidFill>
                  <a:srgbClr val="000000"/>
                </a:solidFill>
                <a:effectLst/>
                <a:cs typeface="Times New Roman" panose="02020603050405020304" pitchFamily="18" charset="0"/>
              </a:rPr>
              <a:t> study</a:t>
            </a:r>
            <a:endParaRPr lang="it-IT" sz="2000" dirty="0">
              <a:cs typeface="Times New Roman" panose="02020603050405020304" pitchFamily="18" charset="0"/>
            </a:endParaRPr>
          </a:p>
        </p:txBody>
      </p:sp>
      <p:sp>
        <p:nvSpPr>
          <p:cNvPr id="4" name="Segnaposto contenuto 3">
            <a:extLst>
              <a:ext uri="{FF2B5EF4-FFF2-40B4-BE49-F238E27FC236}">
                <a16:creationId xmlns:a16="http://schemas.microsoft.com/office/drawing/2014/main" id="{1B771993-387C-9FA2-EC6F-A9F4A9AC7B7F}"/>
              </a:ext>
            </a:extLst>
          </p:cNvPr>
          <p:cNvSpPr>
            <a:spLocks noGrp="1"/>
          </p:cNvSpPr>
          <p:nvPr>
            <p:ph sz="half" idx="4294967295"/>
          </p:nvPr>
        </p:nvSpPr>
        <p:spPr>
          <a:xfrm>
            <a:off x="0" y="2434314"/>
            <a:ext cx="7842250" cy="4283075"/>
          </a:xfrm>
        </p:spPr>
        <p:txBody>
          <a:bodyPr>
            <a:normAutofit/>
          </a:bodyPr>
          <a:lstStyle/>
          <a:p>
            <a:pPr marL="0" indent="0">
              <a:buNone/>
            </a:pPr>
            <a:r>
              <a:rPr lang="it-IT" sz="2400" dirty="0" err="1">
                <a:solidFill>
                  <a:srgbClr val="6D8CA4"/>
                </a:solidFill>
                <a:cs typeface="Times New Roman" panose="02020603050405020304" pitchFamily="18" charset="0"/>
              </a:rPr>
              <a:t>Partecipating</a:t>
            </a:r>
            <a:r>
              <a:rPr lang="it-IT" sz="2400" dirty="0">
                <a:solidFill>
                  <a:srgbClr val="6D8CA4"/>
                </a:solidFill>
                <a:cs typeface="Times New Roman" panose="02020603050405020304" pitchFamily="18" charset="0"/>
              </a:rPr>
              <a:t> centers</a:t>
            </a:r>
            <a:r>
              <a:rPr lang="it-IT" sz="2400" dirty="0">
                <a:cs typeface="Times New Roman" panose="02020603050405020304" pitchFamily="18" charset="0"/>
              </a:rPr>
              <a:t>:</a:t>
            </a:r>
          </a:p>
          <a:p>
            <a:pPr marL="0" indent="0">
              <a:buNone/>
            </a:pPr>
            <a:endParaRPr lang="it-IT" sz="2400" dirty="0">
              <a:cs typeface="Times New Roman" panose="02020603050405020304" pitchFamily="18" charset="0"/>
            </a:endParaRPr>
          </a:p>
          <a:p>
            <a:pPr>
              <a:buClr>
                <a:schemeClr val="bg2">
                  <a:lumMod val="50000"/>
                </a:schemeClr>
              </a:buClr>
            </a:pPr>
            <a:r>
              <a:rPr lang="it-IT" sz="2000" dirty="0">
                <a:effectLst/>
                <a:cs typeface="Times New Roman" panose="02020603050405020304" pitchFamily="18" charset="0"/>
              </a:rPr>
              <a:t>IRCCS San Raffaele Scientific Institute, Milan, the promoter Center; </a:t>
            </a:r>
            <a:endParaRPr lang="it-IT" sz="2000" dirty="0">
              <a:cs typeface="Times New Roman" panose="02020603050405020304" pitchFamily="18" charset="0"/>
            </a:endParaRPr>
          </a:p>
          <a:p>
            <a:pPr>
              <a:buClr>
                <a:srgbClr val="C00000"/>
              </a:buClr>
            </a:pPr>
            <a:r>
              <a:rPr lang="it-IT" sz="2000" dirty="0">
                <a:effectLst/>
                <a:cs typeface="Times New Roman" panose="02020603050405020304" pitchFamily="18" charset="0"/>
              </a:rPr>
              <a:t>Institute of </a:t>
            </a:r>
            <a:r>
              <a:rPr lang="it-IT" sz="2000" dirty="0" err="1">
                <a:effectLst/>
                <a:cs typeface="Times New Roman" panose="02020603050405020304" pitchFamily="18" charset="0"/>
              </a:rPr>
              <a:t>Cardiology</a:t>
            </a:r>
            <a:r>
              <a:rPr lang="it-IT" sz="2000" dirty="0">
                <a:effectLst/>
                <a:cs typeface="Times New Roman" panose="02020603050405020304" pitchFamily="18" charset="0"/>
              </a:rPr>
              <a:t>, Fondazione Policlinico Universitario A. Gemelli IRCCS, </a:t>
            </a:r>
            <a:r>
              <a:rPr lang="it-IT" sz="2000" dirty="0" err="1">
                <a:effectLst/>
                <a:cs typeface="Times New Roman" panose="02020603050405020304" pitchFamily="18" charset="0"/>
              </a:rPr>
              <a:t>Universita</a:t>
            </a:r>
            <a:r>
              <a:rPr lang="it-IT" sz="2000" dirty="0">
                <a:effectLst/>
                <a:cs typeface="Times New Roman" panose="02020603050405020304" pitchFamily="18" charset="0"/>
              </a:rPr>
              <a:t>̀ Cattolica del Sacro Cuore, Rome; </a:t>
            </a:r>
            <a:endParaRPr lang="it-IT" sz="2000" dirty="0">
              <a:cs typeface="Times New Roman" panose="02020603050405020304" pitchFamily="18" charset="0"/>
            </a:endParaRPr>
          </a:p>
          <a:p>
            <a:pPr>
              <a:buClr>
                <a:schemeClr val="accent6">
                  <a:lumMod val="50000"/>
                </a:schemeClr>
              </a:buClr>
            </a:pPr>
            <a:r>
              <a:rPr lang="it-IT" sz="2000" dirty="0" err="1">
                <a:effectLst/>
                <a:cs typeface="Times New Roman" panose="02020603050405020304" pitchFamily="18" charset="0"/>
              </a:rPr>
              <a:t>Interventional</a:t>
            </a:r>
            <a:r>
              <a:rPr lang="it-IT" sz="2000" dirty="0">
                <a:effectLst/>
                <a:cs typeface="Times New Roman" panose="02020603050405020304" pitchFamily="18" charset="0"/>
              </a:rPr>
              <a:t> </a:t>
            </a:r>
            <a:r>
              <a:rPr lang="it-IT" sz="2000" dirty="0" err="1">
                <a:effectLst/>
                <a:cs typeface="Times New Roman" panose="02020603050405020304" pitchFamily="18" charset="0"/>
              </a:rPr>
              <a:t>Cardiology</a:t>
            </a:r>
            <a:r>
              <a:rPr lang="it-IT" sz="2000" dirty="0">
                <a:effectLst/>
                <a:cs typeface="Times New Roman" panose="02020603050405020304" pitchFamily="18" charset="0"/>
              </a:rPr>
              <a:t> Unit, Azienda Ospedaliera Universitaria Federico II, </a:t>
            </a:r>
            <a:r>
              <a:rPr lang="it-IT" sz="2000" dirty="0" err="1">
                <a:effectLst/>
                <a:cs typeface="Times New Roman" panose="02020603050405020304" pitchFamily="18" charset="0"/>
              </a:rPr>
              <a:t>Naples</a:t>
            </a:r>
            <a:r>
              <a:rPr lang="it-IT" sz="2000" dirty="0">
                <a:effectLst/>
                <a:cs typeface="Times New Roman" panose="02020603050405020304" pitchFamily="18" charset="0"/>
              </a:rPr>
              <a:t>. </a:t>
            </a:r>
            <a:endParaRPr lang="it-IT" sz="2000" dirty="0">
              <a:cs typeface="Times New Roman" panose="02020603050405020304" pitchFamily="18" charset="0"/>
            </a:endParaRPr>
          </a:p>
          <a:p>
            <a:endParaRPr lang="it-IT" dirty="0"/>
          </a:p>
          <a:p>
            <a:endParaRPr lang="it-IT" dirty="0"/>
          </a:p>
        </p:txBody>
      </p:sp>
      <p:pic>
        <p:nvPicPr>
          <p:cNvPr id="6" name="Immagine 5">
            <a:extLst>
              <a:ext uri="{FF2B5EF4-FFF2-40B4-BE49-F238E27FC236}">
                <a16:creationId xmlns:a16="http://schemas.microsoft.com/office/drawing/2014/main" id="{23CCE40B-CC8F-F9DE-A530-ED1565E2A24E}"/>
              </a:ext>
            </a:extLst>
          </p:cNvPr>
          <p:cNvPicPr>
            <a:picLocks noChangeAspect="1"/>
          </p:cNvPicPr>
          <p:nvPr/>
        </p:nvPicPr>
        <p:blipFill>
          <a:blip r:embed="rId3"/>
          <a:stretch>
            <a:fillRect/>
          </a:stretch>
        </p:blipFill>
        <p:spPr>
          <a:xfrm>
            <a:off x="8418978" y="2529683"/>
            <a:ext cx="3026093" cy="3635374"/>
          </a:xfrm>
          <a:prstGeom prst="rect">
            <a:avLst/>
          </a:prstGeom>
        </p:spPr>
      </p:pic>
      <p:pic>
        <p:nvPicPr>
          <p:cNvPr id="18" name="Immagine 17" descr="Immagine che contiene simbolo, Elementi grafici, design, logo&#10;&#10;Descrizione generata automaticamente">
            <a:extLst>
              <a:ext uri="{FF2B5EF4-FFF2-40B4-BE49-F238E27FC236}">
                <a16:creationId xmlns:a16="http://schemas.microsoft.com/office/drawing/2014/main" id="{93693DF7-74F3-0673-2359-573CDAC95B84}"/>
              </a:ext>
            </a:extLst>
          </p:cNvPr>
          <p:cNvPicPr>
            <a:picLocks noChangeAspect="1"/>
          </p:cNvPicPr>
          <p:nvPr/>
        </p:nvPicPr>
        <p:blipFill>
          <a:blip r:embed="rId4"/>
          <a:stretch>
            <a:fillRect/>
          </a:stretch>
        </p:blipFill>
        <p:spPr>
          <a:xfrm>
            <a:off x="8930476" y="2959779"/>
            <a:ext cx="424000" cy="360000"/>
          </a:xfrm>
          <a:prstGeom prst="rect">
            <a:avLst/>
          </a:prstGeom>
        </p:spPr>
      </p:pic>
      <p:pic>
        <p:nvPicPr>
          <p:cNvPr id="20" name="Immagine 19" descr="Immagine che contiene simbolo, logo, Elementi grafici, design&#10;&#10;Descrizione generata automaticamente">
            <a:extLst>
              <a:ext uri="{FF2B5EF4-FFF2-40B4-BE49-F238E27FC236}">
                <a16:creationId xmlns:a16="http://schemas.microsoft.com/office/drawing/2014/main" id="{C159EE28-4DF4-4AF1-A7DB-7CD9B62B792C}"/>
              </a:ext>
            </a:extLst>
          </p:cNvPr>
          <p:cNvPicPr>
            <a:picLocks noChangeAspect="1"/>
          </p:cNvPicPr>
          <p:nvPr/>
        </p:nvPicPr>
        <p:blipFill>
          <a:blip r:embed="rId5"/>
          <a:stretch>
            <a:fillRect/>
          </a:stretch>
        </p:blipFill>
        <p:spPr>
          <a:xfrm>
            <a:off x="9711310" y="3926309"/>
            <a:ext cx="441428" cy="360000"/>
          </a:xfrm>
          <a:prstGeom prst="rect">
            <a:avLst/>
          </a:prstGeom>
        </p:spPr>
      </p:pic>
      <p:pic>
        <p:nvPicPr>
          <p:cNvPr id="22" name="Immagine 21" descr="Immagine che contiene simbolo, Rettangolo, logo, design&#10;&#10;Descrizione generata automaticamente">
            <a:extLst>
              <a:ext uri="{FF2B5EF4-FFF2-40B4-BE49-F238E27FC236}">
                <a16:creationId xmlns:a16="http://schemas.microsoft.com/office/drawing/2014/main" id="{95A04C35-66FF-9E08-6D27-B75A38568EE4}"/>
              </a:ext>
            </a:extLst>
          </p:cNvPr>
          <p:cNvPicPr>
            <a:picLocks noChangeAspect="1"/>
          </p:cNvPicPr>
          <p:nvPr/>
        </p:nvPicPr>
        <p:blipFill>
          <a:blip r:embed="rId6"/>
          <a:stretch>
            <a:fillRect/>
          </a:stretch>
        </p:blipFill>
        <p:spPr>
          <a:xfrm>
            <a:off x="10221184" y="4264577"/>
            <a:ext cx="458183" cy="360000"/>
          </a:xfrm>
          <a:prstGeom prst="rect">
            <a:avLst/>
          </a:prstGeom>
        </p:spPr>
      </p:pic>
      <p:sp>
        <p:nvSpPr>
          <p:cNvPr id="26" name="CasellaDiTesto 25">
            <a:extLst>
              <a:ext uri="{FF2B5EF4-FFF2-40B4-BE49-F238E27FC236}">
                <a16:creationId xmlns:a16="http://schemas.microsoft.com/office/drawing/2014/main" id="{747DADAC-D6B6-CF9F-E0BD-202879E0F8EB}"/>
              </a:ext>
            </a:extLst>
          </p:cNvPr>
          <p:cNvSpPr txBox="1"/>
          <p:nvPr/>
        </p:nvSpPr>
        <p:spPr>
          <a:xfrm>
            <a:off x="9287310" y="2706460"/>
            <a:ext cx="424000" cy="369332"/>
          </a:xfrm>
          <a:prstGeom prst="rect">
            <a:avLst/>
          </a:prstGeom>
          <a:solidFill>
            <a:schemeClr val="bg2">
              <a:lumMod val="90000"/>
            </a:schemeClr>
          </a:solidFill>
        </p:spPr>
        <p:txBody>
          <a:bodyPr wrap="square" rtlCol="0">
            <a:spAutoFit/>
          </a:bodyPr>
          <a:lstStyle/>
          <a:p>
            <a:r>
              <a:rPr lang="it-IT" dirty="0"/>
              <a:t>80</a:t>
            </a:r>
          </a:p>
        </p:txBody>
      </p:sp>
      <p:sp>
        <p:nvSpPr>
          <p:cNvPr id="29" name="CasellaDiTesto 28">
            <a:extLst>
              <a:ext uri="{FF2B5EF4-FFF2-40B4-BE49-F238E27FC236}">
                <a16:creationId xmlns:a16="http://schemas.microsoft.com/office/drawing/2014/main" id="{6DB17203-C3BE-0F58-2812-1EA69ED28A2C}"/>
              </a:ext>
            </a:extLst>
          </p:cNvPr>
          <p:cNvSpPr txBox="1"/>
          <p:nvPr/>
        </p:nvSpPr>
        <p:spPr>
          <a:xfrm>
            <a:off x="10094821" y="3654653"/>
            <a:ext cx="424000" cy="369332"/>
          </a:xfrm>
          <a:prstGeom prst="rect">
            <a:avLst/>
          </a:prstGeom>
          <a:solidFill>
            <a:schemeClr val="accent2">
              <a:lumMod val="20000"/>
              <a:lumOff val="80000"/>
            </a:schemeClr>
          </a:solidFill>
        </p:spPr>
        <p:txBody>
          <a:bodyPr wrap="square" rtlCol="0">
            <a:spAutoFit/>
          </a:bodyPr>
          <a:lstStyle/>
          <a:p>
            <a:r>
              <a:rPr lang="it-IT" dirty="0"/>
              <a:t>77</a:t>
            </a:r>
          </a:p>
        </p:txBody>
      </p:sp>
      <p:sp>
        <p:nvSpPr>
          <p:cNvPr id="30" name="CasellaDiTesto 29">
            <a:extLst>
              <a:ext uri="{FF2B5EF4-FFF2-40B4-BE49-F238E27FC236}">
                <a16:creationId xmlns:a16="http://schemas.microsoft.com/office/drawing/2014/main" id="{DBA65038-9AAA-BD0B-C785-0F6D3022D242}"/>
              </a:ext>
            </a:extLst>
          </p:cNvPr>
          <p:cNvSpPr txBox="1"/>
          <p:nvPr/>
        </p:nvSpPr>
        <p:spPr>
          <a:xfrm>
            <a:off x="10651807" y="3999783"/>
            <a:ext cx="424000" cy="369332"/>
          </a:xfrm>
          <a:prstGeom prst="rect">
            <a:avLst/>
          </a:prstGeom>
          <a:solidFill>
            <a:schemeClr val="accent6">
              <a:lumMod val="20000"/>
              <a:lumOff val="80000"/>
            </a:schemeClr>
          </a:solidFill>
        </p:spPr>
        <p:txBody>
          <a:bodyPr wrap="square" rtlCol="0">
            <a:spAutoFit/>
          </a:bodyPr>
          <a:lstStyle/>
          <a:p>
            <a:r>
              <a:rPr lang="it-IT" dirty="0"/>
              <a:t>56</a:t>
            </a:r>
          </a:p>
        </p:txBody>
      </p:sp>
      <p:sp>
        <p:nvSpPr>
          <p:cNvPr id="7" name="CasellaDiTesto 6">
            <a:extLst>
              <a:ext uri="{FF2B5EF4-FFF2-40B4-BE49-F238E27FC236}">
                <a16:creationId xmlns:a16="http://schemas.microsoft.com/office/drawing/2014/main" id="{B4574E77-EC09-2DC4-E710-62AA9B581B05}"/>
              </a:ext>
            </a:extLst>
          </p:cNvPr>
          <p:cNvSpPr txBox="1"/>
          <p:nvPr/>
        </p:nvSpPr>
        <p:spPr>
          <a:xfrm>
            <a:off x="4060962" y="5703392"/>
            <a:ext cx="5146648" cy="461665"/>
          </a:xfrm>
          <a:prstGeom prst="rect">
            <a:avLst/>
          </a:prstGeom>
          <a:noFill/>
        </p:spPr>
        <p:txBody>
          <a:bodyPr wrap="square" rtlCol="0">
            <a:spAutoFit/>
          </a:bodyPr>
          <a:lstStyle/>
          <a:p>
            <a:r>
              <a:rPr lang="it-IT"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a:t>
            </a:r>
            <a:r>
              <a:rPr lang="it-IT" sz="24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patients</a:t>
            </a:r>
            <a:r>
              <a:rPr lang="it-IT"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24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enrolled</a:t>
            </a:r>
            <a:r>
              <a:rPr lang="it-IT"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213</a:t>
            </a:r>
            <a:endParaRPr lang="it-IT"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9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C6E7468-FC0F-9241-30FE-D93A7ABA8F88}"/>
              </a:ext>
            </a:extLst>
          </p:cNvPr>
          <p:cNvSpPr>
            <a:spLocks noGrp="1"/>
          </p:cNvSpPr>
          <p:nvPr>
            <p:ph idx="4294967295"/>
          </p:nvPr>
        </p:nvSpPr>
        <p:spPr>
          <a:xfrm>
            <a:off x="1232452" y="1781493"/>
            <a:ext cx="10515600" cy="4351338"/>
          </a:xfrm>
        </p:spPr>
        <p:txBody>
          <a:bodyPr>
            <a:normAutofit/>
          </a:bodyPr>
          <a:lstStyle/>
          <a:p>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rPr>
              <a:t>PREVALENCE</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457200" lvl="1" indent="0">
              <a:buNone/>
            </a:pPr>
            <a:r>
              <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rPr>
              <a:t>To compare INOCA </a:t>
            </a:r>
            <a:r>
              <a:rPr lang="it-IT"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prevalence</a:t>
            </a:r>
            <a:r>
              <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rPr>
              <a:t> in women vs men in 3 </a:t>
            </a:r>
            <a:r>
              <a:rPr lang="it-IT"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Italian</a:t>
            </a:r>
            <a:r>
              <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rPr>
              <a:t> centers (North, Center, South)</a:t>
            </a:r>
          </a:p>
          <a:p>
            <a:pPr marL="0" indent="0" algn="ctr">
              <a:buNone/>
            </a:pPr>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ENDOTYPE STRATIFICATION </a:t>
            </a:r>
          </a:p>
          <a:p>
            <a:pPr marL="457200" lvl="1" indent="0">
              <a:buNone/>
            </a:pP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To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identify</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INOCA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endotypes</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based</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on invasive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coronary</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functional</a:t>
            </a:r>
            <a:r>
              <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testing</a:t>
            </a:r>
          </a:p>
          <a:p>
            <a:pPr marL="0" indent="0" algn="ctr">
              <a:buNone/>
            </a:pPr>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rPr>
              <a:t>TAILORED THERAPY </a:t>
            </a:r>
          </a:p>
          <a:p>
            <a:pPr marL="457200" lvl="1" indent="0">
              <a:buNone/>
            </a:pP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To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evaluate</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impact on angina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severity</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QoL</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and MACE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at</a:t>
            </a:r>
            <a:r>
              <a:rPr lang="it-IT" sz="1800"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12 </a:t>
            </a:r>
            <a:r>
              <a:rPr lang="it-IT" sz="1800" i="0" u="none" strike="noStrike"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months</a:t>
            </a:r>
            <a:endParaRPr lang="it-IT"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Oval 2">
            <a:extLst>
              <a:ext uri="{FF2B5EF4-FFF2-40B4-BE49-F238E27FC236}">
                <a16:creationId xmlns:a16="http://schemas.microsoft.com/office/drawing/2014/main" id="{8BFB17D5-C1CB-D4C2-D297-513BB3BAFC5C}"/>
              </a:ext>
            </a:extLst>
          </p:cNvPr>
          <p:cNvSpPr/>
          <p:nvPr/>
        </p:nvSpPr>
        <p:spPr>
          <a:xfrm>
            <a:off x="563880" y="1781493"/>
            <a:ext cx="548640" cy="548640"/>
          </a:xfrm>
          <a:prstGeom prst="ellipse">
            <a:avLst/>
          </a:prstGeom>
          <a:solidFill>
            <a:srgbClr val="FFAF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defRPr sz="1800" b="1">
                <a:solidFill>
                  <a:srgbClr val="FFFFFF"/>
                </a:solidFill>
              </a:defRPr>
            </a:pPr>
            <a:r>
              <a:rPr dirty="0"/>
              <a:t>1</a:t>
            </a:r>
          </a:p>
        </p:txBody>
      </p:sp>
      <p:sp>
        <p:nvSpPr>
          <p:cNvPr id="6" name="Oval 3">
            <a:extLst>
              <a:ext uri="{FF2B5EF4-FFF2-40B4-BE49-F238E27FC236}">
                <a16:creationId xmlns:a16="http://schemas.microsoft.com/office/drawing/2014/main" id="{99BA6EE1-EBBB-D588-E128-170D3621C16E}"/>
              </a:ext>
            </a:extLst>
          </p:cNvPr>
          <p:cNvSpPr/>
          <p:nvPr/>
        </p:nvSpPr>
        <p:spPr>
          <a:xfrm>
            <a:off x="563880" y="3154680"/>
            <a:ext cx="548640" cy="548640"/>
          </a:xfrm>
          <a:prstGeom prst="ellipse">
            <a:avLst/>
          </a:prstGeom>
          <a:solidFill>
            <a:srgbClr val="FFAF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defRPr sz="1800" b="1">
                <a:solidFill>
                  <a:srgbClr val="FFFFFF"/>
                </a:solidFill>
              </a:defRPr>
            </a:pPr>
            <a:r>
              <a:rPr dirty="0"/>
              <a:t>2</a:t>
            </a:r>
          </a:p>
        </p:txBody>
      </p:sp>
      <p:sp>
        <p:nvSpPr>
          <p:cNvPr id="7" name="Oval 4">
            <a:extLst>
              <a:ext uri="{FF2B5EF4-FFF2-40B4-BE49-F238E27FC236}">
                <a16:creationId xmlns:a16="http://schemas.microsoft.com/office/drawing/2014/main" id="{A02A39BA-56E6-04C2-90A5-83A8CE33B50D}"/>
              </a:ext>
            </a:extLst>
          </p:cNvPr>
          <p:cNvSpPr/>
          <p:nvPr/>
        </p:nvSpPr>
        <p:spPr>
          <a:xfrm>
            <a:off x="563880" y="4527867"/>
            <a:ext cx="548640" cy="548640"/>
          </a:xfrm>
          <a:prstGeom prst="ellipse">
            <a:avLst/>
          </a:prstGeom>
          <a:solidFill>
            <a:srgbClr val="FFAF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defRPr sz="1800" b="1">
                <a:solidFill>
                  <a:srgbClr val="FFFFFF"/>
                </a:solidFill>
              </a:defRPr>
            </a:pPr>
            <a:r>
              <a:rPr dirty="0"/>
              <a:t>3</a:t>
            </a:r>
          </a:p>
        </p:txBody>
      </p:sp>
      <p:sp>
        <p:nvSpPr>
          <p:cNvPr id="4" name="Titolo 1">
            <a:extLst>
              <a:ext uri="{FF2B5EF4-FFF2-40B4-BE49-F238E27FC236}">
                <a16:creationId xmlns:a16="http://schemas.microsoft.com/office/drawing/2014/main" id="{8BAC7BD4-AF59-4F57-47B0-C48B6D5B1C1E}"/>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Study </a:t>
            </a:r>
            <a:r>
              <a:rPr lang="it-IT" sz="32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Objectives</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3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llout con freccia in su 8">
            <a:extLst>
              <a:ext uri="{FF2B5EF4-FFF2-40B4-BE49-F238E27FC236}">
                <a16:creationId xmlns:a16="http://schemas.microsoft.com/office/drawing/2014/main" id="{FCA26375-1C81-F13A-A892-154A1446D69D}"/>
              </a:ext>
            </a:extLst>
          </p:cNvPr>
          <p:cNvSpPr/>
          <p:nvPr/>
        </p:nvSpPr>
        <p:spPr>
          <a:xfrm>
            <a:off x="466775" y="3065952"/>
            <a:ext cx="1080000" cy="360000"/>
          </a:xfrm>
          <a:prstGeom prst="upArrowCallout">
            <a:avLst/>
          </a:prstGeom>
          <a:solidFill>
            <a:srgbClr val="F2C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Dec</a:t>
            </a:r>
            <a:r>
              <a:rPr lang="it-IT" sz="1600" b="1" i="1" dirty="0">
                <a:solidFill>
                  <a:schemeClr val="tx1"/>
                </a:solidFill>
                <a:latin typeface="Calibri" panose="020F0502020204030204" pitchFamily="34" charset="0"/>
                <a:ea typeface="Calibri" panose="020F0502020204030204" pitchFamily="34" charset="0"/>
                <a:cs typeface="Calibri" panose="020F0502020204030204" pitchFamily="34" charset="0"/>
              </a:rPr>
              <a:t> 2021</a:t>
            </a:r>
          </a:p>
        </p:txBody>
      </p:sp>
      <p:sp>
        <p:nvSpPr>
          <p:cNvPr id="12" name="Anello 11">
            <a:extLst>
              <a:ext uri="{FF2B5EF4-FFF2-40B4-BE49-F238E27FC236}">
                <a16:creationId xmlns:a16="http://schemas.microsoft.com/office/drawing/2014/main" id="{9B5BEA19-56D3-FEB0-45E5-1512413F34E6}"/>
              </a:ext>
            </a:extLst>
          </p:cNvPr>
          <p:cNvSpPr/>
          <p:nvPr/>
        </p:nvSpPr>
        <p:spPr>
          <a:xfrm>
            <a:off x="481765" y="1253314"/>
            <a:ext cx="1080654" cy="1080654"/>
          </a:xfrm>
          <a:prstGeom prst="donut">
            <a:avLst>
              <a:gd name="adj" fmla="val 3686"/>
            </a:avLst>
          </a:prstGeom>
          <a:solidFill>
            <a:srgbClr val="F2C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4" name="Connettore 1 13">
            <a:extLst>
              <a:ext uri="{FF2B5EF4-FFF2-40B4-BE49-F238E27FC236}">
                <a16:creationId xmlns:a16="http://schemas.microsoft.com/office/drawing/2014/main" id="{F24D3DFE-A528-E836-01AD-179CE2DBBE2B}"/>
              </a:ext>
            </a:extLst>
          </p:cNvPr>
          <p:cNvCxnSpPr>
            <a:endCxn id="9" idx="0"/>
          </p:cNvCxnSpPr>
          <p:nvPr/>
        </p:nvCxnSpPr>
        <p:spPr>
          <a:xfrm>
            <a:off x="1006775" y="2315916"/>
            <a:ext cx="0" cy="75003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Callout con freccia in giù 14">
            <a:extLst>
              <a:ext uri="{FF2B5EF4-FFF2-40B4-BE49-F238E27FC236}">
                <a16:creationId xmlns:a16="http://schemas.microsoft.com/office/drawing/2014/main" id="{18E616BE-7EE2-1B07-A48B-BE57865D5F55}"/>
              </a:ext>
            </a:extLst>
          </p:cNvPr>
          <p:cNvSpPr/>
          <p:nvPr/>
        </p:nvSpPr>
        <p:spPr>
          <a:xfrm>
            <a:off x="1434067" y="3191335"/>
            <a:ext cx="1198299" cy="360000"/>
          </a:xfrm>
          <a:prstGeom prst="downArrowCallout">
            <a:avLst/>
          </a:prstGeom>
          <a:solidFill>
            <a:srgbClr val="C2D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Enrollment</a:t>
            </a:r>
            <a:endParaRPr lang="it-IT" sz="1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Anello 17">
            <a:extLst>
              <a:ext uri="{FF2B5EF4-FFF2-40B4-BE49-F238E27FC236}">
                <a16:creationId xmlns:a16="http://schemas.microsoft.com/office/drawing/2014/main" id="{5E157EFE-5D01-3A8E-C595-6738602ED347}"/>
              </a:ext>
            </a:extLst>
          </p:cNvPr>
          <p:cNvSpPr/>
          <p:nvPr/>
        </p:nvSpPr>
        <p:spPr>
          <a:xfrm>
            <a:off x="1546775" y="4275467"/>
            <a:ext cx="1080654" cy="1080654"/>
          </a:xfrm>
          <a:prstGeom prst="donut">
            <a:avLst>
              <a:gd name="adj" fmla="val 3686"/>
            </a:avLst>
          </a:prstGeom>
          <a:solidFill>
            <a:srgbClr val="C2D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9" name="Connettore 1 18">
            <a:extLst>
              <a:ext uri="{FF2B5EF4-FFF2-40B4-BE49-F238E27FC236}">
                <a16:creationId xmlns:a16="http://schemas.microsoft.com/office/drawing/2014/main" id="{7696CD03-097E-3F84-1217-F3ED03B854F9}"/>
              </a:ext>
            </a:extLst>
          </p:cNvPr>
          <p:cNvCxnSpPr/>
          <p:nvPr/>
        </p:nvCxnSpPr>
        <p:spPr>
          <a:xfrm>
            <a:off x="2066320" y="3525431"/>
            <a:ext cx="0" cy="75003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Callout con freccia in su 19">
            <a:extLst>
              <a:ext uri="{FF2B5EF4-FFF2-40B4-BE49-F238E27FC236}">
                <a16:creationId xmlns:a16="http://schemas.microsoft.com/office/drawing/2014/main" id="{04C25C37-FBDB-EE54-0620-287DD2D0DFF2}"/>
              </a:ext>
            </a:extLst>
          </p:cNvPr>
          <p:cNvSpPr/>
          <p:nvPr/>
        </p:nvSpPr>
        <p:spPr>
          <a:xfrm>
            <a:off x="3622993" y="3062739"/>
            <a:ext cx="1080000" cy="360000"/>
          </a:xfrm>
          <a:prstGeom prst="upArrowCallout">
            <a:avLst/>
          </a:prstGeom>
          <a:solidFill>
            <a:srgbClr val="D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21" name="Anello 20">
            <a:extLst>
              <a:ext uri="{FF2B5EF4-FFF2-40B4-BE49-F238E27FC236}">
                <a16:creationId xmlns:a16="http://schemas.microsoft.com/office/drawing/2014/main" id="{49C0BBDB-891E-B881-4188-A804C3A66649}"/>
              </a:ext>
            </a:extLst>
          </p:cNvPr>
          <p:cNvSpPr/>
          <p:nvPr/>
        </p:nvSpPr>
        <p:spPr>
          <a:xfrm>
            <a:off x="3604692" y="1258774"/>
            <a:ext cx="1080654" cy="1080654"/>
          </a:xfrm>
          <a:prstGeom prst="donut">
            <a:avLst>
              <a:gd name="adj" fmla="val 3686"/>
            </a:avLst>
          </a:prstGeom>
          <a:solidFill>
            <a:srgbClr val="D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22" name="Connettore 1 21">
            <a:extLst>
              <a:ext uri="{FF2B5EF4-FFF2-40B4-BE49-F238E27FC236}">
                <a16:creationId xmlns:a16="http://schemas.microsoft.com/office/drawing/2014/main" id="{881871B8-F8B5-DBE1-0940-0776DA7E12A9}"/>
              </a:ext>
            </a:extLst>
          </p:cNvPr>
          <p:cNvCxnSpPr/>
          <p:nvPr/>
        </p:nvCxnSpPr>
        <p:spPr>
          <a:xfrm>
            <a:off x="4161715" y="2309816"/>
            <a:ext cx="0" cy="75003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5D4430FD-68C5-875C-FDD2-22A0D33FCBE0}"/>
              </a:ext>
            </a:extLst>
          </p:cNvPr>
          <p:cNvSpPr/>
          <p:nvPr/>
        </p:nvSpPr>
        <p:spPr>
          <a:xfrm>
            <a:off x="4685346" y="3196294"/>
            <a:ext cx="1080000" cy="226445"/>
          </a:xfrm>
          <a:prstGeom prst="rect">
            <a:avLst/>
          </a:prstGeom>
          <a:solidFill>
            <a:srgbClr val="D9CFE2"/>
          </a:solidFill>
          <a:ln>
            <a:solidFill>
              <a:srgbClr val="D9CF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24" name="Rettangolo 23">
            <a:extLst>
              <a:ext uri="{FF2B5EF4-FFF2-40B4-BE49-F238E27FC236}">
                <a16:creationId xmlns:a16="http://schemas.microsoft.com/office/drawing/2014/main" id="{54A70A22-B354-F252-6462-607A969E4E6F}"/>
              </a:ext>
            </a:extLst>
          </p:cNvPr>
          <p:cNvSpPr/>
          <p:nvPr/>
        </p:nvSpPr>
        <p:spPr>
          <a:xfrm>
            <a:off x="5724536" y="3195918"/>
            <a:ext cx="1152000" cy="226445"/>
          </a:xfrm>
          <a:prstGeom prst="rect">
            <a:avLst/>
          </a:prstGeom>
          <a:solidFill>
            <a:srgbClr val="D9CFE2"/>
          </a:solidFill>
          <a:ln>
            <a:solidFill>
              <a:srgbClr val="D9CF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26" name="Callout con freccia in giù 25">
            <a:extLst>
              <a:ext uri="{FF2B5EF4-FFF2-40B4-BE49-F238E27FC236}">
                <a16:creationId xmlns:a16="http://schemas.microsoft.com/office/drawing/2014/main" id="{FDDAC1C7-4BC3-70BF-A530-EA4563263E70}"/>
              </a:ext>
            </a:extLst>
          </p:cNvPr>
          <p:cNvSpPr/>
          <p:nvPr/>
        </p:nvSpPr>
        <p:spPr>
          <a:xfrm>
            <a:off x="6807344" y="3191335"/>
            <a:ext cx="1198303" cy="360000"/>
          </a:xfrm>
          <a:prstGeom prst="downArrowCallou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Diagnosis</a:t>
            </a:r>
            <a:r>
              <a:rPr lang="it-IT" sz="1600" b="1"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cxnSp>
        <p:nvCxnSpPr>
          <p:cNvPr id="27" name="Connettore 1 26">
            <a:extLst>
              <a:ext uri="{FF2B5EF4-FFF2-40B4-BE49-F238E27FC236}">
                <a16:creationId xmlns:a16="http://schemas.microsoft.com/office/drawing/2014/main" id="{EE3D570E-CCC1-19ED-E42C-467C68511456}"/>
              </a:ext>
            </a:extLst>
          </p:cNvPr>
          <p:cNvCxnSpPr/>
          <p:nvPr/>
        </p:nvCxnSpPr>
        <p:spPr>
          <a:xfrm>
            <a:off x="7379078" y="3561100"/>
            <a:ext cx="0" cy="75003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Anello 27">
            <a:extLst>
              <a:ext uri="{FF2B5EF4-FFF2-40B4-BE49-F238E27FC236}">
                <a16:creationId xmlns:a16="http://schemas.microsoft.com/office/drawing/2014/main" id="{3106300B-58F7-F653-35CF-CABA17F063C6}"/>
              </a:ext>
            </a:extLst>
          </p:cNvPr>
          <p:cNvSpPr/>
          <p:nvPr/>
        </p:nvSpPr>
        <p:spPr>
          <a:xfrm>
            <a:off x="6495307" y="4315250"/>
            <a:ext cx="1883812" cy="1788096"/>
          </a:xfrm>
          <a:prstGeom prst="donut">
            <a:avLst>
              <a:gd name="adj" fmla="val 3686"/>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9" name="Callout con freccia in su 28">
            <a:extLst>
              <a:ext uri="{FF2B5EF4-FFF2-40B4-BE49-F238E27FC236}">
                <a16:creationId xmlns:a16="http://schemas.microsoft.com/office/drawing/2014/main" id="{09C5C4A4-8C0A-9E2B-0B08-5A3DE545AD83}"/>
              </a:ext>
            </a:extLst>
          </p:cNvPr>
          <p:cNvSpPr/>
          <p:nvPr/>
        </p:nvSpPr>
        <p:spPr>
          <a:xfrm>
            <a:off x="7922653" y="3062739"/>
            <a:ext cx="1233641" cy="360000"/>
          </a:xfrm>
          <a:prstGeom prst="upArrowCallout">
            <a:avLst/>
          </a:prstGeom>
          <a:solidFill>
            <a:srgbClr val="B8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i="1" dirty="0">
                <a:solidFill>
                  <a:schemeClr val="tx1"/>
                </a:solidFill>
                <a:latin typeface="Calibri" panose="020F0502020204030204" pitchFamily="34" charset="0"/>
                <a:ea typeface="Calibri" panose="020F0502020204030204" pitchFamily="34" charset="0"/>
                <a:cs typeface="Calibri" panose="020F0502020204030204" pitchFamily="34" charset="0"/>
              </a:rPr>
              <a:t>Therapy*</a:t>
            </a:r>
          </a:p>
        </p:txBody>
      </p:sp>
      <p:cxnSp>
        <p:nvCxnSpPr>
          <p:cNvPr id="30" name="Connettore 1 29">
            <a:extLst>
              <a:ext uri="{FF2B5EF4-FFF2-40B4-BE49-F238E27FC236}">
                <a16:creationId xmlns:a16="http://schemas.microsoft.com/office/drawing/2014/main" id="{78A4BCD5-C847-3AAC-4777-DC6B3E88D341}"/>
              </a:ext>
            </a:extLst>
          </p:cNvPr>
          <p:cNvCxnSpPr/>
          <p:nvPr/>
        </p:nvCxnSpPr>
        <p:spPr>
          <a:xfrm>
            <a:off x="8539473" y="2333968"/>
            <a:ext cx="0" cy="75003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Anello 30">
            <a:extLst>
              <a:ext uri="{FF2B5EF4-FFF2-40B4-BE49-F238E27FC236}">
                <a16:creationId xmlns:a16="http://schemas.microsoft.com/office/drawing/2014/main" id="{B9700ADB-02EC-54F4-28E2-CFBEF08663FF}"/>
              </a:ext>
            </a:extLst>
          </p:cNvPr>
          <p:cNvSpPr/>
          <p:nvPr/>
        </p:nvSpPr>
        <p:spPr>
          <a:xfrm>
            <a:off x="7960327" y="1240760"/>
            <a:ext cx="1080654" cy="1080654"/>
          </a:xfrm>
          <a:prstGeom prst="donut">
            <a:avLst>
              <a:gd name="adj" fmla="val 3686"/>
            </a:avLst>
          </a:prstGeom>
          <a:solidFill>
            <a:srgbClr val="B8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2" name="Callout con freccia in giù 31">
            <a:extLst>
              <a:ext uri="{FF2B5EF4-FFF2-40B4-BE49-F238E27FC236}">
                <a16:creationId xmlns:a16="http://schemas.microsoft.com/office/drawing/2014/main" id="{093B185A-BC55-41A1-D845-6F330DCCA61E}"/>
              </a:ext>
            </a:extLst>
          </p:cNvPr>
          <p:cNvSpPr/>
          <p:nvPr/>
        </p:nvSpPr>
        <p:spPr>
          <a:xfrm>
            <a:off x="9084301" y="3191335"/>
            <a:ext cx="1080000" cy="360000"/>
          </a:xfrm>
          <a:prstGeom prst="downArrowCallout">
            <a:avLst/>
          </a:prstGeom>
          <a:solidFill>
            <a:srgbClr val="C7E6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33" name="Anello 32">
            <a:extLst>
              <a:ext uri="{FF2B5EF4-FFF2-40B4-BE49-F238E27FC236}">
                <a16:creationId xmlns:a16="http://schemas.microsoft.com/office/drawing/2014/main" id="{0827ABF7-D9B2-28BC-9187-70DDEF274590}"/>
              </a:ext>
            </a:extLst>
          </p:cNvPr>
          <p:cNvSpPr/>
          <p:nvPr/>
        </p:nvSpPr>
        <p:spPr>
          <a:xfrm>
            <a:off x="9105737" y="4311136"/>
            <a:ext cx="1080654" cy="1080000"/>
          </a:xfrm>
          <a:prstGeom prst="donut">
            <a:avLst>
              <a:gd name="adj" fmla="val 3686"/>
            </a:avLst>
          </a:prstGeom>
          <a:solidFill>
            <a:srgbClr val="C7E6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34" name="Connettore 1 33">
            <a:extLst>
              <a:ext uri="{FF2B5EF4-FFF2-40B4-BE49-F238E27FC236}">
                <a16:creationId xmlns:a16="http://schemas.microsoft.com/office/drawing/2014/main" id="{0701B2EF-99B4-0539-FD9B-CE8251BD6707}"/>
              </a:ext>
            </a:extLst>
          </p:cNvPr>
          <p:cNvCxnSpPr/>
          <p:nvPr/>
        </p:nvCxnSpPr>
        <p:spPr>
          <a:xfrm>
            <a:off x="9634748" y="3551335"/>
            <a:ext cx="0" cy="75003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6" name="Immagine 35" descr="Immagine che contiene design, bianco, strumento&#10;&#10;Descrizione generata automaticamente">
            <a:extLst>
              <a:ext uri="{FF2B5EF4-FFF2-40B4-BE49-F238E27FC236}">
                <a16:creationId xmlns:a16="http://schemas.microsoft.com/office/drawing/2014/main" id="{C5A084C1-E45D-3C19-6526-BB219E0FA74A}"/>
              </a:ext>
            </a:extLst>
          </p:cNvPr>
          <p:cNvPicPr>
            <a:picLocks noChangeAspect="1"/>
          </p:cNvPicPr>
          <p:nvPr/>
        </p:nvPicPr>
        <p:blipFill>
          <a:blip r:embed="rId3"/>
          <a:stretch>
            <a:fillRect/>
          </a:stretch>
        </p:blipFill>
        <p:spPr>
          <a:xfrm>
            <a:off x="663510" y="1460450"/>
            <a:ext cx="650865" cy="674750"/>
          </a:xfrm>
          <a:prstGeom prst="rect">
            <a:avLst/>
          </a:prstGeom>
        </p:spPr>
      </p:pic>
      <p:pic>
        <p:nvPicPr>
          <p:cNvPr id="44" name="Immagine 43" descr="Immagine che contiene schermata, Carattere, design&#10;&#10;Descrizione generata automaticamente">
            <a:extLst>
              <a:ext uri="{FF2B5EF4-FFF2-40B4-BE49-F238E27FC236}">
                <a16:creationId xmlns:a16="http://schemas.microsoft.com/office/drawing/2014/main" id="{9944289E-4A74-4B54-0833-D4DE63203ACC}"/>
              </a:ext>
            </a:extLst>
          </p:cNvPr>
          <p:cNvPicPr>
            <a:picLocks noChangeAspect="1"/>
          </p:cNvPicPr>
          <p:nvPr/>
        </p:nvPicPr>
        <p:blipFill>
          <a:blip r:embed="rId4"/>
          <a:stretch>
            <a:fillRect/>
          </a:stretch>
        </p:blipFill>
        <p:spPr>
          <a:xfrm>
            <a:off x="9311624" y="4522192"/>
            <a:ext cx="699540" cy="637556"/>
          </a:xfrm>
          <a:prstGeom prst="rect">
            <a:avLst/>
          </a:prstGeom>
        </p:spPr>
      </p:pic>
      <p:pic>
        <p:nvPicPr>
          <p:cNvPr id="48" name="Immagine 47" descr="Immagine che contiene testo, design&#10;&#10;Descrizione generata automaticamente">
            <a:extLst>
              <a:ext uri="{FF2B5EF4-FFF2-40B4-BE49-F238E27FC236}">
                <a16:creationId xmlns:a16="http://schemas.microsoft.com/office/drawing/2014/main" id="{03C7CF82-3CC7-6340-E1EF-FD5315A2CB83}"/>
              </a:ext>
            </a:extLst>
          </p:cNvPr>
          <p:cNvPicPr>
            <a:picLocks noChangeAspect="1"/>
          </p:cNvPicPr>
          <p:nvPr/>
        </p:nvPicPr>
        <p:blipFill>
          <a:blip r:embed="rId5"/>
          <a:stretch>
            <a:fillRect/>
          </a:stretch>
        </p:blipFill>
        <p:spPr>
          <a:xfrm>
            <a:off x="8183711" y="1429073"/>
            <a:ext cx="654527" cy="673778"/>
          </a:xfrm>
          <a:prstGeom prst="rect">
            <a:avLst/>
          </a:prstGeom>
        </p:spPr>
      </p:pic>
      <p:pic>
        <p:nvPicPr>
          <p:cNvPr id="50" name="Immagine 49" descr="Immagine che contiene schizzo, clipart, arte, design&#10;&#10;Descrizione generata automaticamente">
            <a:extLst>
              <a:ext uri="{FF2B5EF4-FFF2-40B4-BE49-F238E27FC236}">
                <a16:creationId xmlns:a16="http://schemas.microsoft.com/office/drawing/2014/main" id="{357DDD43-AB78-051D-07DA-67F144499C14}"/>
              </a:ext>
            </a:extLst>
          </p:cNvPr>
          <p:cNvPicPr>
            <a:picLocks noChangeAspect="1"/>
          </p:cNvPicPr>
          <p:nvPr/>
        </p:nvPicPr>
        <p:blipFill>
          <a:blip r:embed="rId6"/>
          <a:stretch>
            <a:fillRect/>
          </a:stretch>
        </p:blipFill>
        <p:spPr>
          <a:xfrm>
            <a:off x="3911355" y="1478738"/>
            <a:ext cx="500720" cy="638173"/>
          </a:xfrm>
          <a:prstGeom prst="rect">
            <a:avLst/>
          </a:prstGeom>
        </p:spPr>
      </p:pic>
      <p:pic>
        <p:nvPicPr>
          <p:cNvPr id="60" name="Immagine 59" descr="Immagine che contiene schizzo, disegno, Line art, arte&#10;&#10;Descrizione generata automaticamente">
            <a:extLst>
              <a:ext uri="{FF2B5EF4-FFF2-40B4-BE49-F238E27FC236}">
                <a16:creationId xmlns:a16="http://schemas.microsoft.com/office/drawing/2014/main" id="{47F28073-3BD3-7B5A-EA6E-10DDF0603C1C}"/>
              </a:ext>
            </a:extLst>
          </p:cNvPr>
          <p:cNvPicPr>
            <a:picLocks noChangeAspect="1"/>
          </p:cNvPicPr>
          <p:nvPr/>
        </p:nvPicPr>
        <p:blipFill>
          <a:blip r:embed="rId7"/>
          <a:stretch>
            <a:fillRect/>
          </a:stretch>
        </p:blipFill>
        <p:spPr>
          <a:xfrm>
            <a:off x="1817777" y="4415654"/>
            <a:ext cx="538650" cy="800280"/>
          </a:xfrm>
          <a:prstGeom prst="rect">
            <a:avLst/>
          </a:prstGeom>
        </p:spPr>
      </p:pic>
      <p:sp>
        <p:nvSpPr>
          <p:cNvPr id="64" name="Rettangolo 63">
            <a:extLst>
              <a:ext uri="{FF2B5EF4-FFF2-40B4-BE49-F238E27FC236}">
                <a16:creationId xmlns:a16="http://schemas.microsoft.com/office/drawing/2014/main" id="{B3D93EA2-E074-FEC3-85A1-6A2643F47F71}"/>
              </a:ext>
            </a:extLst>
          </p:cNvPr>
          <p:cNvSpPr/>
          <p:nvPr/>
        </p:nvSpPr>
        <p:spPr>
          <a:xfrm>
            <a:off x="10011164" y="3194963"/>
            <a:ext cx="1008000" cy="229106"/>
          </a:xfrm>
          <a:prstGeom prst="rect">
            <a:avLst/>
          </a:prstGeom>
          <a:solidFill>
            <a:srgbClr val="C7E6D4"/>
          </a:solidFill>
          <a:ln>
            <a:solidFill>
              <a:srgbClr val="C7E6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68" name="Rettangolo 67">
            <a:extLst>
              <a:ext uri="{FF2B5EF4-FFF2-40B4-BE49-F238E27FC236}">
                <a16:creationId xmlns:a16="http://schemas.microsoft.com/office/drawing/2014/main" id="{6FE6F95D-ADF3-A58F-43E8-1B51FD08D72C}"/>
              </a:ext>
            </a:extLst>
          </p:cNvPr>
          <p:cNvSpPr/>
          <p:nvPr/>
        </p:nvSpPr>
        <p:spPr>
          <a:xfrm>
            <a:off x="2596370" y="3191335"/>
            <a:ext cx="1080000" cy="226445"/>
          </a:xfrm>
          <a:prstGeom prst="rect">
            <a:avLst/>
          </a:prstGeom>
          <a:solidFill>
            <a:srgbClr val="C2DBF0"/>
          </a:solidFill>
          <a:ln>
            <a:solidFill>
              <a:srgbClr val="C2DB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69" name="CasellaDiTesto 68">
            <a:extLst>
              <a:ext uri="{FF2B5EF4-FFF2-40B4-BE49-F238E27FC236}">
                <a16:creationId xmlns:a16="http://schemas.microsoft.com/office/drawing/2014/main" id="{DF1EBCA5-840D-EA92-CA5E-1B0E29C33D18}"/>
              </a:ext>
            </a:extLst>
          </p:cNvPr>
          <p:cNvSpPr txBox="1"/>
          <p:nvPr/>
        </p:nvSpPr>
        <p:spPr>
          <a:xfrm>
            <a:off x="1548531" y="1315817"/>
            <a:ext cx="1332513" cy="830997"/>
          </a:xfrm>
          <a:prstGeom prst="rect">
            <a:avLst/>
          </a:prstGeom>
          <a:noFill/>
        </p:spPr>
        <p:txBody>
          <a:bodyPr wrap="square" rtlCol="0">
            <a:spAutoFit/>
          </a:bodyPr>
          <a:lstStyle/>
          <a:p>
            <a:r>
              <a:rPr lang="it-IT" sz="1600" dirty="0">
                <a:latin typeface="Calibri" panose="020F0502020204030204" pitchFamily="34" charset="0"/>
                <a:ea typeface="Calibri" panose="020F0502020204030204" pitchFamily="34" charset="0"/>
                <a:cs typeface="Calibri" panose="020F0502020204030204" pitchFamily="34" charset="0"/>
              </a:rPr>
              <a:t>INOCA-IT </a:t>
            </a:r>
            <a:r>
              <a:rPr lang="it-IT" sz="1600" dirty="0" err="1">
                <a:latin typeface="Calibri" panose="020F0502020204030204" pitchFamily="34" charset="0"/>
                <a:ea typeface="Calibri" panose="020F0502020204030204" pitchFamily="34" charset="0"/>
                <a:cs typeface="Calibri" panose="020F0502020204030204" pitchFamily="34" charset="0"/>
              </a:rPr>
              <a:t>Registry</a:t>
            </a:r>
            <a:r>
              <a:rPr lang="it-IT" sz="1600" dirty="0">
                <a:latin typeface="Calibri" panose="020F0502020204030204" pitchFamily="34" charset="0"/>
                <a:ea typeface="Calibri" panose="020F0502020204030204" pitchFamily="34" charset="0"/>
                <a:cs typeface="Calibri" panose="020F0502020204030204" pitchFamily="34" charset="0"/>
              </a:rPr>
              <a:t> </a:t>
            </a:r>
            <a:r>
              <a:rPr lang="it-IT" sz="1600" dirty="0" err="1">
                <a:latin typeface="Calibri" panose="020F0502020204030204" pitchFamily="34" charset="0"/>
                <a:ea typeface="Calibri" panose="020F0502020204030204" pitchFamily="34" charset="0"/>
                <a:cs typeface="Calibri" panose="020F0502020204030204" pitchFamily="34" charset="0"/>
              </a:rPr>
              <a:t>initiation</a:t>
            </a:r>
            <a:endParaRPr lang="it-IT" sz="1600" dirty="0">
              <a:latin typeface="Calibri" panose="020F0502020204030204" pitchFamily="34" charset="0"/>
              <a:ea typeface="Calibri" panose="020F0502020204030204" pitchFamily="34" charset="0"/>
              <a:cs typeface="Calibri" panose="020F0502020204030204" pitchFamily="34" charset="0"/>
            </a:endParaRPr>
          </a:p>
        </p:txBody>
      </p:sp>
      <p:sp>
        <p:nvSpPr>
          <p:cNvPr id="71" name="CasellaDiTesto 70">
            <a:extLst>
              <a:ext uri="{FF2B5EF4-FFF2-40B4-BE49-F238E27FC236}">
                <a16:creationId xmlns:a16="http://schemas.microsoft.com/office/drawing/2014/main" id="{86610F86-C487-11AB-4FC7-367B95EB1683}"/>
              </a:ext>
            </a:extLst>
          </p:cNvPr>
          <p:cNvSpPr txBox="1"/>
          <p:nvPr/>
        </p:nvSpPr>
        <p:spPr>
          <a:xfrm>
            <a:off x="4685346" y="1357407"/>
            <a:ext cx="1809961" cy="830997"/>
          </a:xfrm>
          <a:prstGeom prst="rect">
            <a:avLst/>
          </a:prstGeom>
          <a:noFill/>
        </p:spPr>
        <p:txBody>
          <a:bodyPr wrap="square" rtlCol="0">
            <a:spAutoFit/>
          </a:bodyPr>
          <a:lstStyle/>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FFR/RFR</a:t>
            </a:r>
          </a:p>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CFR/IMR</a:t>
            </a:r>
          </a:p>
          <a:p>
            <a:pPr marL="285750" indent="-285750">
              <a:buFont typeface="Arial" panose="020B0604020202020204" pitchFamily="34" charset="0"/>
              <a:buChar char="•"/>
            </a:pPr>
            <a:r>
              <a:rPr lang="it-IT" sz="1600" dirty="0" err="1">
                <a:latin typeface="Calibri" panose="020F0502020204030204" pitchFamily="34" charset="0"/>
                <a:ea typeface="Calibri" panose="020F0502020204030204" pitchFamily="34" charset="0"/>
                <a:cs typeface="Calibri" panose="020F0502020204030204" pitchFamily="34" charset="0"/>
              </a:rPr>
              <a:t>Ach</a:t>
            </a:r>
            <a:r>
              <a:rPr lang="it-IT" sz="1600" dirty="0">
                <a:latin typeface="Calibri" panose="020F0502020204030204" pitchFamily="34" charset="0"/>
                <a:ea typeface="Calibri" panose="020F0502020204030204" pitchFamily="34" charset="0"/>
                <a:cs typeface="Calibri" panose="020F0502020204030204" pitchFamily="34" charset="0"/>
              </a:rPr>
              <a:t> test</a:t>
            </a:r>
          </a:p>
        </p:txBody>
      </p:sp>
      <p:sp>
        <p:nvSpPr>
          <p:cNvPr id="72" name="CasellaDiTesto 71">
            <a:extLst>
              <a:ext uri="{FF2B5EF4-FFF2-40B4-BE49-F238E27FC236}">
                <a16:creationId xmlns:a16="http://schemas.microsoft.com/office/drawing/2014/main" id="{E5C17B7B-BB49-E2A3-088A-3B94542149E1}"/>
              </a:ext>
            </a:extLst>
          </p:cNvPr>
          <p:cNvSpPr txBox="1"/>
          <p:nvPr/>
        </p:nvSpPr>
        <p:spPr>
          <a:xfrm>
            <a:off x="2511932" y="4044691"/>
            <a:ext cx="2628032" cy="2062103"/>
          </a:xfrm>
          <a:prstGeom prst="rect">
            <a:avLst/>
          </a:prstGeom>
          <a:noFill/>
        </p:spPr>
        <p:txBody>
          <a:bodyPr wrap="square" rtlCol="0">
            <a:spAutoFit/>
          </a:bodyPr>
          <a:lstStyle/>
          <a:p>
            <a:pPr marL="285750" indent="-285750">
              <a:buSzPct val="150000"/>
              <a:buBlip>
                <a:blip r:embed="rId8"/>
              </a:buBlip>
            </a:pP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Chronic</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angina due to IHD with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indication</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coronary</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angiography</a:t>
            </a:r>
            <a:endPar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SzPct val="150000"/>
              <a:buBlip>
                <a:blip r:embed="rId8"/>
              </a:buBlip>
            </a:pP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Absence</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obstructive</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CAD</a:t>
            </a:r>
          </a:p>
          <a:p>
            <a:pPr marL="285750" indent="-285750">
              <a:buSzPct val="150000"/>
              <a:buBlip>
                <a:blip r:embed="rId8"/>
              </a:buBlip>
            </a:pP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Age &gt;18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years</a:t>
            </a:r>
            <a:endPar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SzPct val="150000"/>
              <a:buBlip>
                <a:blip r:embed="rId8"/>
              </a:buBlip>
            </a:pP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Valid</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written</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informed</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consent</a:t>
            </a:r>
            <a:endParaRPr lang="it-IT" sz="1600" dirty="0">
              <a:latin typeface="Calibri" panose="020F0502020204030204" pitchFamily="34" charset="0"/>
              <a:ea typeface="Calibri" panose="020F0502020204030204" pitchFamily="34" charset="0"/>
              <a:cs typeface="Calibri" panose="020F0502020204030204" pitchFamily="34" charset="0"/>
            </a:endParaRPr>
          </a:p>
        </p:txBody>
      </p:sp>
      <p:sp>
        <p:nvSpPr>
          <p:cNvPr id="73" name="CasellaDiTesto 72">
            <a:extLst>
              <a:ext uri="{FF2B5EF4-FFF2-40B4-BE49-F238E27FC236}">
                <a16:creationId xmlns:a16="http://schemas.microsoft.com/office/drawing/2014/main" id="{FAE8D7CD-9BE3-E42D-D9C3-A9CB38F46AD4}"/>
              </a:ext>
            </a:extLst>
          </p:cNvPr>
          <p:cNvSpPr txBox="1"/>
          <p:nvPr/>
        </p:nvSpPr>
        <p:spPr>
          <a:xfrm>
            <a:off x="6689972" y="4554214"/>
            <a:ext cx="1689147" cy="1323439"/>
          </a:xfrm>
          <a:prstGeom prst="rect">
            <a:avLst/>
          </a:prstGeom>
          <a:noFill/>
        </p:spPr>
        <p:txBody>
          <a:bodyPr wrap="square" rtlCol="0">
            <a:spAutoFit/>
          </a:bodyPr>
          <a:lstStyle/>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CMD</a:t>
            </a:r>
          </a:p>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VSA</a:t>
            </a:r>
          </a:p>
          <a:p>
            <a:pPr marL="285750" indent="-285750">
              <a:buFont typeface="Arial" panose="020B0604020202020204" pitchFamily="34" charset="0"/>
              <a:buChar char="•"/>
            </a:pPr>
            <a:r>
              <a:rPr lang="it-IT" sz="1600" dirty="0" err="1">
                <a:latin typeface="Calibri" panose="020F0502020204030204" pitchFamily="34" charset="0"/>
                <a:ea typeface="Calibri" panose="020F0502020204030204" pitchFamily="34" charset="0"/>
                <a:cs typeface="Calibri" panose="020F0502020204030204" pitchFamily="34" charset="0"/>
              </a:rPr>
              <a:t>Microvascular</a:t>
            </a:r>
            <a:r>
              <a:rPr lang="it-IT" sz="1600" dirty="0">
                <a:latin typeface="Calibri" panose="020F0502020204030204" pitchFamily="34" charset="0"/>
                <a:ea typeface="Calibri" panose="020F0502020204030204" pitchFamily="34" charset="0"/>
                <a:cs typeface="Calibri" panose="020F0502020204030204" pitchFamily="34" charset="0"/>
              </a:rPr>
              <a:t> </a:t>
            </a:r>
            <a:r>
              <a:rPr lang="it-IT" sz="1600" dirty="0" err="1">
                <a:latin typeface="Calibri" panose="020F0502020204030204" pitchFamily="34" charset="0"/>
                <a:ea typeface="Calibri" panose="020F0502020204030204" pitchFamily="34" charset="0"/>
                <a:cs typeface="Calibri" panose="020F0502020204030204" pitchFamily="34" charset="0"/>
              </a:rPr>
              <a:t>spasm</a:t>
            </a:r>
            <a:r>
              <a:rPr lang="it-IT" sz="16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NCCP</a:t>
            </a:r>
          </a:p>
        </p:txBody>
      </p:sp>
      <p:sp>
        <p:nvSpPr>
          <p:cNvPr id="74" name="CasellaDiTesto 73">
            <a:extLst>
              <a:ext uri="{FF2B5EF4-FFF2-40B4-BE49-F238E27FC236}">
                <a16:creationId xmlns:a16="http://schemas.microsoft.com/office/drawing/2014/main" id="{040A7231-B1A8-C11C-1EEB-38E1FC21D199}"/>
              </a:ext>
            </a:extLst>
          </p:cNvPr>
          <p:cNvSpPr txBox="1"/>
          <p:nvPr/>
        </p:nvSpPr>
        <p:spPr>
          <a:xfrm>
            <a:off x="9125410" y="1253314"/>
            <a:ext cx="2701309" cy="1077218"/>
          </a:xfrm>
          <a:prstGeom prst="rect">
            <a:avLst/>
          </a:prstGeom>
          <a:noFill/>
        </p:spPr>
        <p:txBody>
          <a:bodyPr wrap="square" rtlCol="0">
            <a:spAutoFit/>
          </a:bodyPr>
          <a:lstStyle/>
          <a:p>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Tailored</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therapy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administered</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based</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endotype</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according</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ESC/EAPCI consensus </a:t>
            </a:r>
            <a:r>
              <a:rPr lang="it-IT"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a:t>
            </a:r>
            <a:r>
              <a:rPr lang="it-IT"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1600" dirty="0">
              <a:latin typeface="Calibri" panose="020F0502020204030204" pitchFamily="34" charset="0"/>
              <a:ea typeface="Calibri" panose="020F0502020204030204" pitchFamily="34" charset="0"/>
              <a:cs typeface="Calibri" panose="020F0502020204030204" pitchFamily="34" charset="0"/>
            </a:endParaRPr>
          </a:p>
        </p:txBody>
      </p:sp>
      <p:sp>
        <p:nvSpPr>
          <p:cNvPr id="75" name="CasellaDiTesto 74">
            <a:extLst>
              <a:ext uri="{FF2B5EF4-FFF2-40B4-BE49-F238E27FC236}">
                <a16:creationId xmlns:a16="http://schemas.microsoft.com/office/drawing/2014/main" id="{ADA65998-7EBC-FD99-0FB8-09FB6C839A9C}"/>
              </a:ext>
            </a:extLst>
          </p:cNvPr>
          <p:cNvSpPr txBox="1"/>
          <p:nvPr/>
        </p:nvSpPr>
        <p:spPr>
          <a:xfrm>
            <a:off x="10120955" y="4400295"/>
            <a:ext cx="1536303" cy="830997"/>
          </a:xfrm>
          <a:prstGeom prst="rect">
            <a:avLst/>
          </a:prstGeom>
          <a:noFill/>
        </p:spPr>
        <p:txBody>
          <a:bodyPr wrap="square" rtlCol="0">
            <a:spAutoFit/>
          </a:bodyPr>
          <a:lstStyle/>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SAQ Score</a:t>
            </a:r>
          </a:p>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EQ-5D-5L</a:t>
            </a:r>
          </a:p>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rPr>
              <a:t>MACE</a:t>
            </a:r>
          </a:p>
        </p:txBody>
      </p:sp>
      <p:sp>
        <p:nvSpPr>
          <p:cNvPr id="76" name="CasellaDiTesto 75">
            <a:extLst>
              <a:ext uri="{FF2B5EF4-FFF2-40B4-BE49-F238E27FC236}">
                <a16:creationId xmlns:a16="http://schemas.microsoft.com/office/drawing/2014/main" id="{F6B5E82C-5D2C-EBD2-28AA-1F2D1FBF3B79}"/>
              </a:ext>
            </a:extLst>
          </p:cNvPr>
          <p:cNvSpPr txBox="1"/>
          <p:nvPr/>
        </p:nvSpPr>
        <p:spPr>
          <a:xfrm>
            <a:off x="3599658" y="3129539"/>
            <a:ext cx="3817356" cy="338554"/>
          </a:xfrm>
          <a:prstGeom prst="rect">
            <a:avLst/>
          </a:prstGeom>
          <a:noFill/>
        </p:spPr>
        <p:txBody>
          <a:bodyPr wrap="square" rtlCol="0">
            <a:spAutoFit/>
          </a:bodyPr>
          <a:lstStyle/>
          <a:p>
            <a:r>
              <a:rPr lang="it-IT" sz="16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Invasive </a:t>
            </a:r>
            <a:r>
              <a:rPr lang="it-IT" sz="1600" b="1" i="1"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Coronary</a:t>
            </a:r>
            <a:r>
              <a:rPr lang="it-IT" sz="16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600" b="1" i="1"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Functional</a:t>
            </a:r>
            <a:r>
              <a:rPr lang="it-IT" sz="16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Testing</a:t>
            </a:r>
            <a:endParaRPr lang="it-IT" sz="1600" i="1" dirty="0">
              <a:latin typeface="Calibri" panose="020F0502020204030204" pitchFamily="34" charset="0"/>
              <a:ea typeface="Calibri" panose="020F0502020204030204" pitchFamily="34" charset="0"/>
              <a:cs typeface="Calibri" panose="020F0502020204030204" pitchFamily="34" charset="0"/>
            </a:endParaRPr>
          </a:p>
        </p:txBody>
      </p:sp>
      <p:sp>
        <p:nvSpPr>
          <p:cNvPr id="77" name="CasellaDiTesto 76">
            <a:extLst>
              <a:ext uri="{FF2B5EF4-FFF2-40B4-BE49-F238E27FC236}">
                <a16:creationId xmlns:a16="http://schemas.microsoft.com/office/drawing/2014/main" id="{E06C4009-A474-24A5-E681-D00F42CC34B8}"/>
              </a:ext>
            </a:extLst>
          </p:cNvPr>
          <p:cNvSpPr txBox="1"/>
          <p:nvPr/>
        </p:nvSpPr>
        <p:spPr>
          <a:xfrm>
            <a:off x="8991332" y="3132725"/>
            <a:ext cx="2348950" cy="338554"/>
          </a:xfrm>
          <a:prstGeom prst="rect">
            <a:avLst/>
          </a:prstGeom>
          <a:noFill/>
        </p:spPr>
        <p:txBody>
          <a:bodyPr wrap="square" rtlCol="0">
            <a:spAutoFit/>
          </a:bodyPr>
          <a:lstStyle/>
          <a:p>
            <a:r>
              <a:rPr lang="it-IT" sz="1600" b="1" i="1" dirty="0">
                <a:latin typeface="Calibri" panose="020F0502020204030204" pitchFamily="34" charset="0"/>
                <a:ea typeface="Calibri" panose="020F0502020204030204" pitchFamily="34" charset="0"/>
                <a:cs typeface="Calibri" panose="020F0502020204030204" pitchFamily="34" charset="0"/>
              </a:rPr>
              <a:t>12-month follow-up</a:t>
            </a:r>
          </a:p>
        </p:txBody>
      </p:sp>
      <p:sp>
        <p:nvSpPr>
          <p:cNvPr id="3" name="Titolo 1">
            <a:extLst>
              <a:ext uri="{FF2B5EF4-FFF2-40B4-BE49-F238E27FC236}">
                <a16:creationId xmlns:a16="http://schemas.microsoft.com/office/drawing/2014/main" id="{00A099E2-C059-3826-80D6-0526EE58DD29}"/>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Timeline</a:t>
            </a:r>
          </a:p>
        </p:txBody>
      </p:sp>
      <p:sp>
        <p:nvSpPr>
          <p:cNvPr id="4" name="Rectangle 3">
            <a:extLst>
              <a:ext uri="{FF2B5EF4-FFF2-40B4-BE49-F238E27FC236}">
                <a16:creationId xmlns:a16="http://schemas.microsoft.com/office/drawing/2014/main" id="{EE3EB2D7-8CDB-7A36-5752-31554ACB4095}"/>
              </a:ext>
            </a:extLst>
          </p:cNvPr>
          <p:cNvSpPr>
            <a:spLocks noChangeArrowheads="1"/>
          </p:cNvSpPr>
          <p:nvPr/>
        </p:nvSpPr>
        <p:spPr bwMode="auto">
          <a:xfrm>
            <a:off x="4125086" y="6541556"/>
            <a:ext cx="807221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9263" marR="0" lvl="0" indent="0" algn="r" defTabSz="914400" rtl="0" eaLnBrk="1" fontAlgn="auto" latinLnBrk="0" hangingPunct="1">
              <a:lnSpc>
                <a:spcPts val="1600"/>
              </a:lnSpc>
              <a:spcBef>
                <a:spcPts val="300"/>
              </a:spcBef>
              <a:spcAft>
                <a:spcPts val="0"/>
              </a:spcAft>
              <a:buClr>
                <a:srgbClr val="7D177A"/>
              </a:buClr>
              <a:buSzTx/>
              <a:buFontTx/>
              <a:buNone/>
              <a:tabLst>
                <a:tab pos="449263" algn="l"/>
              </a:tabLst>
              <a:defRPr/>
            </a:pPr>
            <a:r>
              <a:rPr kumimoji="0" lang="en-US" sz="1400" b="0" i="0" u="none" strike="noStrike" kern="0" cap="none" spc="0" normalizeH="0" baseline="0" noProof="0" dirty="0">
                <a:ln>
                  <a:noFill/>
                </a:ln>
                <a:solidFill>
                  <a:srgbClr val="2A0946"/>
                </a:solidFill>
                <a:effectLst/>
                <a:uLnTx/>
                <a:uFillTx/>
                <a:latin typeface="Calibri"/>
                <a:cs typeface="Arial" charset="0"/>
                <a:sym typeface="Monotype Sorts" charset="0"/>
              </a:rPr>
              <a:t>*</a:t>
            </a:r>
            <a:r>
              <a:rPr kumimoji="0" lang="en-US" sz="1400" b="0" i="0" u="none" strike="noStrike" kern="0" cap="none" spc="0" normalizeH="0" baseline="0" noProof="0" dirty="0" err="1">
                <a:ln>
                  <a:noFill/>
                </a:ln>
                <a:solidFill>
                  <a:srgbClr val="2A0946"/>
                </a:solidFill>
                <a:effectLst/>
                <a:uLnTx/>
                <a:uFillTx/>
                <a:latin typeface="Calibri"/>
                <a:cs typeface="Arial" charset="0"/>
                <a:sym typeface="Monotype Sorts" charset="0"/>
              </a:rPr>
              <a:t>Kunadian</a:t>
            </a:r>
            <a:r>
              <a:rPr kumimoji="0" lang="en-US" sz="1400" b="0" i="0" u="none" strike="noStrike" kern="0" cap="none" spc="0" normalizeH="0" baseline="0" noProof="0" dirty="0">
                <a:ln>
                  <a:noFill/>
                </a:ln>
                <a:solidFill>
                  <a:srgbClr val="2A0946"/>
                </a:solidFill>
                <a:effectLst/>
                <a:uLnTx/>
                <a:uFillTx/>
                <a:latin typeface="Calibri"/>
                <a:cs typeface="Arial" charset="0"/>
                <a:sym typeface="Monotype Sorts" charset="0"/>
              </a:rPr>
              <a:t> and Chieffo et al. </a:t>
            </a:r>
            <a:r>
              <a:rPr kumimoji="0" lang="en-US" sz="1400" b="0" i="0" u="none" strike="noStrike" kern="0" cap="none" spc="0" normalizeH="0" baseline="0" noProof="0" dirty="0" err="1">
                <a:ln>
                  <a:noFill/>
                </a:ln>
                <a:solidFill>
                  <a:srgbClr val="2A0946"/>
                </a:solidFill>
                <a:effectLst/>
                <a:uLnTx/>
                <a:uFillTx/>
                <a:latin typeface="Calibri"/>
                <a:cs typeface="Arial" charset="0"/>
                <a:sym typeface="Monotype Sorts" charset="0"/>
              </a:rPr>
              <a:t>Eurointervention</a:t>
            </a:r>
            <a:r>
              <a:rPr kumimoji="0" lang="en-US" sz="1400" b="0" i="0" u="none" strike="noStrike" kern="0" cap="none" spc="0" normalizeH="0" baseline="0" noProof="0" dirty="0">
                <a:ln>
                  <a:noFill/>
                </a:ln>
                <a:solidFill>
                  <a:srgbClr val="2A0946"/>
                </a:solidFill>
                <a:effectLst/>
                <a:uLnTx/>
                <a:uFillTx/>
                <a:latin typeface="Calibri"/>
                <a:cs typeface="Arial" charset="0"/>
                <a:sym typeface="Monotype Sorts" charset="0"/>
              </a:rPr>
              <a:t> 2021</a:t>
            </a:r>
          </a:p>
        </p:txBody>
      </p:sp>
    </p:spTree>
    <p:extLst>
      <p:ext uri="{BB962C8B-B14F-4D97-AF65-F5344CB8AC3E}">
        <p14:creationId xmlns:p14="http://schemas.microsoft.com/office/powerpoint/2010/main" val="125764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093DC07-0605-0519-9323-E3448EDCDB0B}"/>
              </a:ext>
            </a:extLst>
          </p:cNvPr>
          <p:cNvSpPr>
            <a:spLocks noGrp="1"/>
          </p:cNvSpPr>
          <p:nvPr>
            <p:ph sz="half" idx="4294967295"/>
          </p:nvPr>
        </p:nvSpPr>
        <p:spPr>
          <a:xfrm>
            <a:off x="0" y="1905000"/>
            <a:ext cx="5632450" cy="5075238"/>
          </a:xfrm>
        </p:spPr>
        <p:txBody>
          <a:bodyPr numCol="2">
            <a:normAutofit/>
          </a:bodyPr>
          <a:lstStyle/>
          <a:p>
            <a:pPr marL="0" indent="0">
              <a:buNone/>
            </a:pPr>
            <a:br>
              <a:rPr lang="it-IT" sz="1600" dirty="0"/>
            </a:br>
            <a:endParaRPr lang="it-IT" sz="2400" dirty="0">
              <a:latin typeface="Times New Roman" panose="02020603050405020304" pitchFamily="18" charset="0"/>
              <a:cs typeface="Times New Roman" panose="02020603050405020304" pitchFamily="18" charset="0"/>
            </a:endParaRPr>
          </a:p>
        </p:txBody>
      </p:sp>
      <p:sp>
        <p:nvSpPr>
          <p:cNvPr id="8" name="Segnaposto contenuto 7">
            <a:extLst>
              <a:ext uri="{FF2B5EF4-FFF2-40B4-BE49-F238E27FC236}">
                <a16:creationId xmlns:a16="http://schemas.microsoft.com/office/drawing/2014/main" id="{2F2BAC2F-C085-4089-EFB8-D71985A852BE}"/>
              </a:ext>
            </a:extLst>
          </p:cNvPr>
          <p:cNvSpPr>
            <a:spLocks noGrp="1"/>
          </p:cNvSpPr>
          <p:nvPr>
            <p:ph sz="quarter" idx="4294967295"/>
          </p:nvPr>
        </p:nvSpPr>
        <p:spPr>
          <a:xfrm>
            <a:off x="7664450" y="2016125"/>
            <a:ext cx="4527550" cy="3892550"/>
          </a:xfrm>
        </p:spPr>
        <p:txBody>
          <a:bodyPr>
            <a:noAutofit/>
          </a:bodyPr>
          <a:lstStyle/>
          <a:p>
            <a:pPr marL="0" indent="0">
              <a:buNone/>
            </a:pPr>
            <a:r>
              <a:rPr lang="it-IT" sz="1800" dirty="0">
                <a:latin typeface="Calibri" panose="020F0502020204030204" pitchFamily="34" charset="0"/>
                <a:ea typeface="Calibri" panose="020F0502020204030204" pitchFamily="34" charset="0"/>
                <a:cs typeface="Calibri" panose="020F0502020204030204" pitchFamily="34" charset="0"/>
              </a:rPr>
              <a:t>Beta-</a:t>
            </a:r>
            <a:r>
              <a:rPr lang="it-IT" sz="1800" dirty="0" err="1">
                <a:latin typeface="Calibri" panose="020F0502020204030204" pitchFamily="34" charset="0"/>
                <a:ea typeface="Calibri" panose="020F0502020204030204" pitchFamily="34" charset="0"/>
                <a:cs typeface="Calibri" panose="020F0502020204030204" pitchFamily="34" charset="0"/>
              </a:rPr>
              <a:t>blockers</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CCBs</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Ranolazine</a:t>
            </a: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1800" dirty="0" err="1">
                <a:latin typeface="Calibri" panose="020F0502020204030204" pitchFamily="34" charset="0"/>
                <a:ea typeface="Calibri" panose="020F0502020204030204" pitchFamily="34" charset="0"/>
                <a:cs typeface="Calibri" panose="020F0502020204030204" pitchFamily="34" charset="0"/>
              </a:rPr>
              <a:t>CCBs</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Nitrates</a:t>
            </a: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1800" dirty="0" err="1">
                <a:latin typeface="Calibri" panose="020F0502020204030204" pitchFamily="34" charset="0"/>
                <a:ea typeface="Calibri" panose="020F0502020204030204" pitchFamily="34" charset="0"/>
                <a:cs typeface="Calibri" panose="020F0502020204030204" pitchFamily="34" charset="0"/>
              </a:rPr>
              <a:t>CCBs</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Nitrates</a:t>
            </a: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1800" dirty="0">
                <a:latin typeface="Calibri" panose="020F0502020204030204" pitchFamily="34" charset="0"/>
                <a:ea typeface="Calibri" panose="020F0502020204030204" pitchFamily="34" charset="0"/>
                <a:cs typeface="Calibri" panose="020F0502020204030204" pitchFamily="34" charset="0"/>
              </a:rPr>
              <a:t>No </a:t>
            </a:r>
            <a:r>
              <a:rPr lang="it-IT" sz="1800" dirty="0" err="1">
                <a:latin typeface="Calibri" panose="020F0502020204030204" pitchFamily="34" charset="0"/>
                <a:ea typeface="Calibri" panose="020F0502020204030204" pitchFamily="34" charset="0"/>
                <a:cs typeface="Calibri" panose="020F0502020204030204" pitchFamily="34" charset="0"/>
              </a:rPr>
              <a:t>further</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cardiac</a:t>
            </a:r>
            <a:r>
              <a:rPr lang="it-IT" sz="1800" dirty="0">
                <a:latin typeface="Calibri" panose="020F0502020204030204" pitchFamily="34" charset="0"/>
                <a:ea typeface="Calibri" panose="020F0502020204030204" pitchFamily="34" charset="0"/>
                <a:cs typeface="Calibri" panose="020F0502020204030204" pitchFamily="34" charset="0"/>
              </a:rPr>
              <a:t> </a:t>
            </a:r>
            <a:r>
              <a:rPr lang="it-IT" sz="1800" dirty="0" err="1">
                <a:latin typeface="Calibri" panose="020F0502020204030204" pitchFamily="34" charset="0"/>
                <a:ea typeface="Calibri" panose="020F0502020204030204" pitchFamily="34" charset="0"/>
                <a:cs typeface="Calibri" panose="020F0502020204030204" pitchFamily="34" charset="0"/>
              </a:rPr>
              <a:t>tests</a:t>
            </a:r>
            <a:r>
              <a:rPr lang="it-IT" sz="1800" dirty="0">
                <a:latin typeface="Calibri" panose="020F0502020204030204" pitchFamily="34" charset="0"/>
                <a:ea typeface="Calibri" panose="020F0502020204030204" pitchFamily="34" charset="0"/>
                <a:cs typeface="Calibri" panose="020F0502020204030204" pitchFamily="34" charset="0"/>
              </a:rPr>
              <a:t> </a:t>
            </a:r>
          </a:p>
        </p:txBody>
      </p:sp>
      <p:sp>
        <p:nvSpPr>
          <p:cNvPr id="11" name="Callout con freccia in giù 10">
            <a:extLst>
              <a:ext uri="{FF2B5EF4-FFF2-40B4-BE49-F238E27FC236}">
                <a16:creationId xmlns:a16="http://schemas.microsoft.com/office/drawing/2014/main" id="{D042F890-2C28-CEC6-ABA0-91D691840119}"/>
              </a:ext>
            </a:extLst>
          </p:cNvPr>
          <p:cNvSpPr/>
          <p:nvPr/>
        </p:nvSpPr>
        <p:spPr>
          <a:xfrm>
            <a:off x="0" y="1151908"/>
            <a:ext cx="5183188" cy="720000"/>
          </a:xfrm>
          <a:prstGeom prst="downArrowCallou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1261A6D-E19F-E99E-92F2-09312BB0FE5B}"/>
              </a:ext>
            </a:extLst>
          </p:cNvPr>
          <p:cNvSpPr txBox="1"/>
          <p:nvPr/>
        </p:nvSpPr>
        <p:spPr>
          <a:xfrm>
            <a:off x="1851026" y="1069237"/>
            <a:ext cx="5157786" cy="584775"/>
          </a:xfrm>
          <a:prstGeom prst="rect">
            <a:avLst/>
          </a:prstGeom>
          <a:noFill/>
        </p:spPr>
        <p:txBody>
          <a:bodyPr wrap="square" rtlCol="0">
            <a:spAutoFit/>
          </a:bodyPr>
          <a:lstStyle/>
          <a:p>
            <a:r>
              <a:rPr lang="it-IT" sz="3200" dirty="0" err="1">
                <a:latin typeface="Calibri" panose="020F0502020204030204" pitchFamily="34" charset="0"/>
                <a:ea typeface="Calibri" panose="020F0502020204030204" pitchFamily="34" charset="0"/>
                <a:cs typeface="Calibri" panose="020F0502020204030204" pitchFamily="34" charset="0"/>
              </a:rPr>
              <a:t>Diagnosis</a:t>
            </a:r>
            <a:endParaRPr lang="it-IT" sz="3200" dirty="0">
              <a:latin typeface="Calibri" panose="020F0502020204030204" pitchFamily="34" charset="0"/>
              <a:ea typeface="Calibri" panose="020F0502020204030204" pitchFamily="34" charset="0"/>
              <a:cs typeface="Calibri" panose="020F0502020204030204" pitchFamily="34" charset="0"/>
            </a:endParaRPr>
          </a:p>
        </p:txBody>
      </p:sp>
      <p:sp>
        <p:nvSpPr>
          <p:cNvPr id="13" name="Callout con freccia in su 12">
            <a:extLst>
              <a:ext uri="{FF2B5EF4-FFF2-40B4-BE49-F238E27FC236}">
                <a16:creationId xmlns:a16="http://schemas.microsoft.com/office/drawing/2014/main" id="{3DC57A9A-C5E0-5761-0594-BCCBF56433B2}"/>
              </a:ext>
            </a:extLst>
          </p:cNvPr>
          <p:cNvSpPr/>
          <p:nvPr/>
        </p:nvSpPr>
        <p:spPr>
          <a:xfrm>
            <a:off x="7008812" y="5963193"/>
            <a:ext cx="5183188" cy="720000"/>
          </a:xfrm>
          <a:prstGeom prst="upArrowCallout">
            <a:avLst/>
          </a:prstGeom>
          <a:solidFill>
            <a:srgbClr val="B8E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F033C8A-FD7B-68BA-AA7F-622062D9EE4B}"/>
              </a:ext>
            </a:extLst>
          </p:cNvPr>
          <p:cNvSpPr txBox="1"/>
          <p:nvPr/>
        </p:nvSpPr>
        <p:spPr>
          <a:xfrm>
            <a:off x="8801101" y="6098418"/>
            <a:ext cx="3848894" cy="584775"/>
          </a:xfrm>
          <a:prstGeom prst="rect">
            <a:avLst/>
          </a:prstGeom>
          <a:noFill/>
        </p:spPr>
        <p:txBody>
          <a:bodyPr wrap="square" rtlCol="0">
            <a:spAutoFit/>
          </a:bodyPr>
          <a:lstStyle/>
          <a:p>
            <a:r>
              <a:rPr lang="it-IT" sz="3200" dirty="0">
                <a:latin typeface="Calibri" panose="020F0502020204030204" pitchFamily="34" charset="0"/>
                <a:ea typeface="Calibri" panose="020F0502020204030204" pitchFamily="34" charset="0"/>
                <a:cs typeface="Calibri" panose="020F0502020204030204" pitchFamily="34" charset="0"/>
              </a:rPr>
              <a:t>Therapy </a:t>
            </a:r>
          </a:p>
        </p:txBody>
      </p:sp>
      <p:sp>
        <p:nvSpPr>
          <p:cNvPr id="22" name="CasellaDiTesto 21">
            <a:extLst>
              <a:ext uri="{FF2B5EF4-FFF2-40B4-BE49-F238E27FC236}">
                <a16:creationId xmlns:a16="http://schemas.microsoft.com/office/drawing/2014/main" id="{69B1F1FA-CC00-AC5A-C91B-2DF181056451}"/>
              </a:ext>
            </a:extLst>
          </p:cNvPr>
          <p:cNvSpPr txBox="1"/>
          <p:nvPr/>
        </p:nvSpPr>
        <p:spPr>
          <a:xfrm>
            <a:off x="809696" y="1904563"/>
            <a:ext cx="5092340" cy="923330"/>
          </a:xfrm>
          <a:prstGeom prst="rect">
            <a:avLst/>
          </a:prstGeom>
          <a:noFill/>
        </p:spPr>
        <p:txBody>
          <a:bodyPr wrap="square" rtlCol="0">
            <a:spAutoFit/>
          </a:bodyPr>
          <a:lstStyle/>
          <a:p>
            <a:r>
              <a:rPr lang="it-IT" dirty="0">
                <a:latin typeface="Calibri" panose="020F0502020204030204" pitchFamily="34" charset="0"/>
                <a:ea typeface="Calibri" panose="020F0502020204030204" pitchFamily="34" charset="0"/>
                <a:cs typeface="Calibri" panose="020F0502020204030204" pitchFamily="34" charset="0"/>
              </a:rPr>
              <a:t>CFR &lt; 2 e/o IMR &gt; 25</a:t>
            </a:r>
          </a:p>
          <a:p>
            <a:r>
              <a:rPr lang="it-IT" dirty="0">
                <a:latin typeface="Calibri" panose="020F0502020204030204" pitchFamily="34" charset="0"/>
                <a:ea typeface="Calibri" panose="020F0502020204030204" pitchFamily="34" charset="0"/>
                <a:cs typeface="Calibri" panose="020F0502020204030204" pitchFamily="34" charset="0"/>
              </a:rPr>
              <a:t>Negative </a:t>
            </a:r>
            <a:r>
              <a:rPr lang="it-IT" dirty="0" err="1">
                <a:latin typeface="Calibri" panose="020F0502020204030204" pitchFamily="34" charset="0"/>
                <a:ea typeface="Calibri" panose="020F0502020204030204" pitchFamily="34" charset="0"/>
                <a:cs typeface="Calibri" panose="020F0502020204030204" pitchFamily="34" charset="0"/>
              </a:rPr>
              <a:t>Ach</a:t>
            </a:r>
            <a:r>
              <a:rPr lang="it-IT" dirty="0">
                <a:latin typeface="Calibri" panose="020F0502020204030204" pitchFamily="34" charset="0"/>
                <a:ea typeface="Calibri" panose="020F0502020204030204" pitchFamily="34" charset="0"/>
                <a:cs typeface="Calibri" panose="020F0502020204030204" pitchFamily="34" charset="0"/>
              </a:rPr>
              <a:t> test</a:t>
            </a:r>
          </a:p>
          <a:p>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24" name="Connettore 2 23">
            <a:extLst>
              <a:ext uri="{FF2B5EF4-FFF2-40B4-BE49-F238E27FC236}">
                <a16:creationId xmlns:a16="http://schemas.microsoft.com/office/drawing/2014/main" id="{B435615D-FAEF-5982-AAF4-6F8BA8975005}"/>
              </a:ext>
            </a:extLst>
          </p:cNvPr>
          <p:cNvCxnSpPr>
            <a:cxnSpLocks/>
          </p:cNvCxnSpPr>
          <p:nvPr/>
        </p:nvCxnSpPr>
        <p:spPr>
          <a:xfrm>
            <a:off x="3998514" y="2152484"/>
            <a:ext cx="3574473" cy="0"/>
          </a:xfrm>
          <a:prstGeom prst="straightConnector1">
            <a:avLst/>
          </a:prstGeom>
          <a:ln w="19050" cap="flat" cmpd="sng" algn="ctr">
            <a:solidFill>
              <a:schemeClr val="accent5"/>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ttangolo con angoli arrotondati 25">
            <a:extLst>
              <a:ext uri="{FF2B5EF4-FFF2-40B4-BE49-F238E27FC236}">
                <a16:creationId xmlns:a16="http://schemas.microsoft.com/office/drawing/2014/main" id="{32AC8DDE-0DCD-B4D8-0F5B-C8C4E9E45BC8}"/>
              </a:ext>
            </a:extLst>
          </p:cNvPr>
          <p:cNvSpPr/>
          <p:nvPr/>
        </p:nvSpPr>
        <p:spPr>
          <a:xfrm>
            <a:off x="5365174" y="1904563"/>
            <a:ext cx="856549" cy="431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27" name="CasellaDiTesto 26">
            <a:extLst>
              <a:ext uri="{FF2B5EF4-FFF2-40B4-BE49-F238E27FC236}">
                <a16:creationId xmlns:a16="http://schemas.microsoft.com/office/drawing/2014/main" id="{B8F04223-3C9C-5547-4917-AE46BBC95CAF}"/>
              </a:ext>
            </a:extLst>
          </p:cNvPr>
          <p:cNvSpPr txBox="1"/>
          <p:nvPr/>
        </p:nvSpPr>
        <p:spPr>
          <a:xfrm>
            <a:off x="5409172" y="1938762"/>
            <a:ext cx="856549" cy="400110"/>
          </a:xfrm>
          <a:prstGeom prst="rect">
            <a:avLst/>
          </a:prstGeom>
          <a:noFill/>
        </p:spPr>
        <p:txBody>
          <a:bodyPr wrap="square" rtlCol="0">
            <a:spAutoFit/>
          </a:bodyPr>
          <a:lstStyle/>
          <a:p>
            <a:r>
              <a:rPr lang="it-IT" sz="2000" b="1" dirty="0">
                <a:latin typeface="Calibri" panose="020F0502020204030204" pitchFamily="34" charset="0"/>
                <a:ea typeface="Calibri" panose="020F0502020204030204" pitchFamily="34" charset="0"/>
                <a:cs typeface="Calibri" panose="020F0502020204030204" pitchFamily="34" charset="0"/>
              </a:rPr>
              <a:t>CMD</a:t>
            </a:r>
          </a:p>
        </p:txBody>
      </p:sp>
      <p:sp>
        <p:nvSpPr>
          <p:cNvPr id="28" name="CasellaDiTesto 27">
            <a:extLst>
              <a:ext uri="{FF2B5EF4-FFF2-40B4-BE49-F238E27FC236}">
                <a16:creationId xmlns:a16="http://schemas.microsoft.com/office/drawing/2014/main" id="{3254DE14-A468-759C-DF62-31D13DF57BF1}"/>
              </a:ext>
            </a:extLst>
          </p:cNvPr>
          <p:cNvSpPr txBox="1"/>
          <p:nvPr/>
        </p:nvSpPr>
        <p:spPr>
          <a:xfrm>
            <a:off x="809696" y="2886765"/>
            <a:ext cx="4031674" cy="1200329"/>
          </a:xfrm>
          <a:prstGeom prst="rect">
            <a:avLst/>
          </a:prstGeom>
          <a:noFill/>
        </p:spPr>
        <p:txBody>
          <a:bodyPr wrap="square" rtlCol="0">
            <a:spAutoFit/>
          </a:bodyPr>
          <a:lstStyle/>
          <a:p>
            <a:r>
              <a:rPr lang="it-IT" dirty="0">
                <a:latin typeface="Calibri" panose="020F0502020204030204" pitchFamily="34" charset="0"/>
                <a:ea typeface="Calibri" panose="020F0502020204030204" pitchFamily="34" charset="0"/>
                <a:cs typeface="Calibri" panose="020F0502020204030204" pitchFamily="34" charset="0"/>
              </a:rPr>
              <a:t>CFR ≥ 2 e/o IMR &lt; 25</a:t>
            </a:r>
          </a:p>
          <a:p>
            <a:r>
              <a:rPr lang="it-IT" dirty="0" err="1">
                <a:latin typeface="Calibri" panose="020F0502020204030204" pitchFamily="34" charset="0"/>
                <a:ea typeface="Calibri" panose="020F0502020204030204" pitchFamily="34" charset="0"/>
                <a:cs typeface="Calibri" panose="020F0502020204030204" pitchFamily="34" charset="0"/>
              </a:rPr>
              <a:t>Ach</a:t>
            </a:r>
            <a:r>
              <a:rPr lang="it-IT" dirty="0">
                <a:latin typeface="Calibri" panose="020F0502020204030204" pitchFamily="34" charset="0"/>
                <a:ea typeface="Calibri" panose="020F0502020204030204" pitchFamily="34" charset="0"/>
                <a:cs typeface="Calibri" panose="020F0502020204030204" pitchFamily="34" charset="0"/>
              </a:rPr>
              <a:t> test: angina, ECG shift, </a:t>
            </a:r>
          </a:p>
          <a:p>
            <a:r>
              <a:rPr lang="it-IT" dirty="0" err="1">
                <a:latin typeface="Calibri" panose="020F0502020204030204" pitchFamily="34" charset="0"/>
                <a:ea typeface="Calibri" panose="020F0502020204030204" pitchFamily="34" charset="0"/>
                <a:cs typeface="Calibri" panose="020F0502020204030204" pitchFamily="34" charset="0"/>
              </a:rPr>
              <a:t>epicardial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spasm</a:t>
            </a:r>
            <a:endParaRPr lang="it-IT" dirty="0">
              <a:latin typeface="Calibri" panose="020F0502020204030204" pitchFamily="34" charset="0"/>
              <a:ea typeface="Calibri" panose="020F0502020204030204" pitchFamily="34" charset="0"/>
              <a:cs typeface="Calibri" panose="020F0502020204030204" pitchFamily="34" charset="0"/>
            </a:endParaRPr>
          </a:p>
          <a:p>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29" name="Connettore 2 28">
            <a:extLst>
              <a:ext uri="{FF2B5EF4-FFF2-40B4-BE49-F238E27FC236}">
                <a16:creationId xmlns:a16="http://schemas.microsoft.com/office/drawing/2014/main" id="{7EE95EDE-2EBB-2555-FE38-64AC5E15B91F}"/>
              </a:ext>
            </a:extLst>
          </p:cNvPr>
          <p:cNvCxnSpPr>
            <a:cxnSpLocks/>
          </p:cNvCxnSpPr>
          <p:nvPr/>
        </p:nvCxnSpPr>
        <p:spPr>
          <a:xfrm>
            <a:off x="4050209" y="3343975"/>
            <a:ext cx="3574473" cy="0"/>
          </a:xfrm>
          <a:prstGeom prst="straightConnector1">
            <a:avLst/>
          </a:prstGeom>
          <a:ln w="19050" cap="flat" cmpd="sng" algn="ctr">
            <a:solidFill>
              <a:srgbClr val="FF54FF"/>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Rettangolo con angoli arrotondati 31">
            <a:extLst>
              <a:ext uri="{FF2B5EF4-FFF2-40B4-BE49-F238E27FC236}">
                <a16:creationId xmlns:a16="http://schemas.microsoft.com/office/drawing/2014/main" id="{0804BF82-6CF9-9A71-7619-E4DD18D3A435}"/>
              </a:ext>
            </a:extLst>
          </p:cNvPr>
          <p:cNvSpPr/>
          <p:nvPr/>
        </p:nvSpPr>
        <p:spPr>
          <a:xfrm>
            <a:off x="5372102" y="3152493"/>
            <a:ext cx="945573" cy="49876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33" name="CasellaDiTesto 32">
            <a:extLst>
              <a:ext uri="{FF2B5EF4-FFF2-40B4-BE49-F238E27FC236}">
                <a16:creationId xmlns:a16="http://schemas.microsoft.com/office/drawing/2014/main" id="{7377864A-3224-5467-AD8F-4107789C30E5}"/>
              </a:ext>
            </a:extLst>
          </p:cNvPr>
          <p:cNvSpPr txBox="1"/>
          <p:nvPr/>
        </p:nvSpPr>
        <p:spPr>
          <a:xfrm>
            <a:off x="5444559" y="3109582"/>
            <a:ext cx="777164" cy="400110"/>
          </a:xfrm>
          <a:prstGeom prst="rect">
            <a:avLst/>
          </a:prstGeom>
          <a:noFill/>
        </p:spPr>
        <p:txBody>
          <a:bodyPr wrap="square" rtlCol="0">
            <a:spAutoFit/>
          </a:bodyPr>
          <a:lstStyle/>
          <a:p>
            <a:r>
              <a:rPr lang="it-IT" sz="2000" b="1" dirty="0">
                <a:latin typeface="Calibri" panose="020F0502020204030204" pitchFamily="34" charset="0"/>
                <a:ea typeface="Calibri" panose="020F0502020204030204" pitchFamily="34" charset="0"/>
                <a:cs typeface="Calibri" panose="020F0502020204030204" pitchFamily="34" charset="0"/>
              </a:rPr>
              <a:t>VSA</a:t>
            </a:r>
          </a:p>
        </p:txBody>
      </p:sp>
      <p:sp>
        <p:nvSpPr>
          <p:cNvPr id="34" name="CasellaDiTesto 33">
            <a:extLst>
              <a:ext uri="{FF2B5EF4-FFF2-40B4-BE49-F238E27FC236}">
                <a16:creationId xmlns:a16="http://schemas.microsoft.com/office/drawing/2014/main" id="{3753F3F5-19C6-D55E-8B37-A0C134FE9991}"/>
              </a:ext>
            </a:extLst>
          </p:cNvPr>
          <p:cNvSpPr txBox="1"/>
          <p:nvPr/>
        </p:nvSpPr>
        <p:spPr>
          <a:xfrm>
            <a:off x="809696" y="4090561"/>
            <a:ext cx="4634863" cy="923330"/>
          </a:xfrm>
          <a:prstGeom prst="rect">
            <a:avLst/>
          </a:prstGeom>
          <a:noFill/>
        </p:spPr>
        <p:txBody>
          <a:bodyPr wrap="square" rtlCol="0">
            <a:spAutoFit/>
          </a:bodyPr>
          <a:lstStyle/>
          <a:p>
            <a:r>
              <a:rPr lang="it-IT" dirty="0" err="1">
                <a:latin typeface="Calibri" panose="020F0502020204030204" pitchFamily="34" charset="0"/>
                <a:ea typeface="Calibri" panose="020F0502020204030204" pitchFamily="34" charset="0"/>
                <a:cs typeface="Calibri" panose="020F0502020204030204" pitchFamily="34" charset="0"/>
              </a:rPr>
              <a:t>ACh</a:t>
            </a:r>
            <a:r>
              <a:rPr lang="it-IT" dirty="0">
                <a:latin typeface="Calibri" panose="020F0502020204030204" pitchFamily="34" charset="0"/>
                <a:ea typeface="Calibri" panose="020F0502020204030204" pitchFamily="34" charset="0"/>
                <a:cs typeface="Calibri" panose="020F0502020204030204" pitchFamily="34" charset="0"/>
              </a:rPr>
              <a:t> test: angina, ECG shift</a:t>
            </a:r>
          </a:p>
          <a:p>
            <a:r>
              <a:rPr lang="it-IT" dirty="0">
                <a:latin typeface="Calibri" panose="020F0502020204030204" pitchFamily="34" charset="0"/>
                <a:ea typeface="Calibri" panose="020F0502020204030204" pitchFamily="34" charset="0"/>
                <a:cs typeface="Calibri" panose="020F0502020204030204" pitchFamily="34" charset="0"/>
              </a:rPr>
              <a:t>No </a:t>
            </a:r>
            <a:r>
              <a:rPr lang="it-IT" dirty="0" err="1">
                <a:latin typeface="Calibri" panose="020F0502020204030204" pitchFamily="34" charset="0"/>
                <a:ea typeface="Calibri" panose="020F0502020204030204" pitchFamily="34" charset="0"/>
                <a:cs typeface="Calibri" panose="020F0502020204030204" pitchFamily="34" charset="0"/>
              </a:rPr>
              <a:t>epicardial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spasm</a:t>
            </a:r>
            <a:endParaRPr lang="it-IT" dirty="0">
              <a:latin typeface="Calibri" panose="020F0502020204030204" pitchFamily="34" charset="0"/>
              <a:ea typeface="Calibri" panose="020F0502020204030204" pitchFamily="34" charset="0"/>
              <a:cs typeface="Calibri" panose="020F0502020204030204" pitchFamily="34" charset="0"/>
            </a:endParaRPr>
          </a:p>
          <a:p>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35" name="Connettore 2 34">
            <a:extLst>
              <a:ext uri="{FF2B5EF4-FFF2-40B4-BE49-F238E27FC236}">
                <a16:creationId xmlns:a16="http://schemas.microsoft.com/office/drawing/2014/main" id="{BF34AA77-B57E-0915-D9F3-4AF50417DBA0}"/>
              </a:ext>
            </a:extLst>
          </p:cNvPr>
          <p:cNvCxnSpPr>
            <a:cxnSpLocks/>
          </p:cNvCxnSpPr>
          <p:nvPr/>
        </p:nvCxnSpPr>
        <p:spPr>
          <a:xfrm>
            <a:off x="4045904" y="4545857"/>
            <a:ext cx="3574473" cy="0"/>
          </a:xfrm>
          <a:prstGeom prst="straightConnector1">
            <a:avLst/>
          </a:prstGeom>
          <a:ln w="19050" cap="flat" cmpd="sng" algn="ctr">
            <a:solidFill>
              <a:srgbClr val="00B05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6" name="Rettangolo con angoli arrotondati 35">
            <a:extLst>
              <a:ext uri="{FF2B5EF4-FFF2-40B4-BE49-F238E27FC236}">
                <a16:creationId xmlns:a16="http://schemas.microsoft.com/office/drawing/2014/main" id="{F7C82C95-47DE-C52F-8003-AD6F468F9981}"/>
              </a:ext>
            </a:extLst>
          </p:cNvPr>
          <p:cNvSpPr/>
          <p:nvPr/>
        </p:nvSpPr>
        <p:spPr>
          <a:xfrm>
            <a:off x="4917210" y="4246205"/>
            <a:ext cx="1855356" cy="6687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37" name="CasellaDiTesto 36">
            <a:extLst>
              <a:ext uri="{FF2B5EF4-FFF2-40B4-BE49-F238E27FC236}">
                <a16:creationId xmlns:a16="http://schemas.microsoft.com/office/drawing/2014/main" id="{A7656A29-A81D-20B7-4C7E-4F489908138B}"/>
              </a:ext>
            </a:extLst>
          </p:cNvPr>
          <p:cNvSpPr txBox="1"/>
          <p:nvPr/>
        </p:nvSpPr>
        <p:spPr>
          <a:xfrm>
            <a:off x="4967785" y="4256277"/>
            <a:ext cx="1786482" cy="707886"/>
          </a:xfrm>
          <a:prstGeom prst="rect">
            <a:avLst/>
          </a:prstGeom>
          <a:noFill/>
        </p:spPr>
        <p:txBody>
          <a:bodyPr wrap="square" rtlCol="0">
            <a:spAutoFit/>
          </a:bodyPr>
          <a:lstStyle/>
          <a:p>
            <a:r>
              <a:rPr lang="it-IT" sz="2000" b="1" dirty="0" err="1">
                <a:latin typeface="Calibri" panose="020F0502020204030204" pitchFamily="34" charset="0"/>
                <a:ea typeface="Calibri" panose="020F0502020204030204" pitchFamily="34" charset="0"/>
                <a:cs typeface="Calibri" panose="020F0502020204030204" pitchFamily="34" charset="0"/>
              </a:rPr>
              <a:t>Microvascular</a:t>
            </a:r>
            <a:r>
              <a:rPr lang="it-IT" sz="2000" b="1" dirty="0">
                <a:latin typeface="Calibri" panose="020F0502020204030204" pitchFamily="34" charset="0"/>
                <a:ea typeface="Calibri" panose="020F0502020204030204" pitchFamily="34" charset="0"/>
                <a:cs typeface="Calibri" panose="020F0502020204030204" pitchFamily="34" charset="0"/>
              </a:rPr>
              <a:t> </a:t>
            </a:r>
          </a:p>
          <a:p>
            <a:r>
              <a:rPr lang="it-IT" sz="2000" b="1" dirty="0" err="1">
                <a:latin typeface="Calibri" panose="020F0502020204030204" pitchFamily="34" charset="0"/>
                <a:ea typeface="Calibri" panose="020F0502020204030204" pitchFamily="34" charset="0"/>
                <a:cs typeface="Calibri" panose="020F0502020204030204" pitchFamily="34" charset="0"/>
              </a:rPr>
              <a:t>spasm</a:t>
            </a:r>
            <a:endParaRPr lang="it-IT" sz="2000" b="1" dirty="0">
              <a:latin typeface="Calibri" panose="020F0502020204030204" pitchFamily="34" charset="0"/>
              <a:ea typeface="Calibri" panose="020F0502020204030204" pitchFamily="34" charset="0"/>
              <a:cs typeface="Calibri" panose="020F0502020204030204" pitchFamily="34" charset="0"/>
            </a:endParaRPr>
          </a:p>
        </p:txBody>
      </p:sp>
      <p:sp>
        <p:nvSpPr>
          <p:cNvPr id="38" name="CasellaDiTesto 37">
            <a:extLst>
              <a:ext uri="{FF2B5EF4-FFF2-40B4-BE49-F238E27FC236}">
                <a16:creationId xmlns:a16="http://schemas.microsoft.com/office/drawing/2014/main" id="{30842614-3CA0-D4E8-073A-4241DD41E569}"/>
              </a:ext>
            </a:extLst>
          </p:cNvPr>
          <p:cNvSpPr txBox="1"/>
          <p:nvPr/>
        </p:nvSpPr>
        <p:spPr>
          <a:xfrm>
            <a:off x="809696" y="5244427"/>
            <a:ext cx="2701636" cy="92333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CFR ≥ 2 e IMR &lt; 25</a:t>
            </a:r>
          </a:p>
          <a:p>
            <a:r>
              <a:rPr lang="it-IT" dirty="0">
                <a:latin typeface="Times New Roman" panose="02020603050405020304" pitchFamily="18" charset="0"/>
                <a:cs typeface="Times New Roman" panose="02020603050405020304" pitchFamily="18" charset="0"/>
              </a:rPr>
              <a:t>Negative </a:t>
            </a:r>
            <a:r>
              <a:rPr lang="it-IT" dirty="0" err="1">
                <a:latin typeface="Times New Roman" panose="02020603050405020304" pitchFamily="18" charset="0"/>
                <a:cs typeface="Times New Roman" panose="02020603050405020304" pitchFamily="18" charset="0"/>
              </a:rPr>
              <a:t>Ach</a:t>
            </a:r>
            <a:r>
              <a:rPr lang="it-IT" dirty="0">
                <a:latin typeface="Times New Roman" panose="02020603050405020304" pitchFamily="18" charset="0"/>
                <a:cs typeface="Times New Roman" panose="02020603050405020304" pitchFamily="18" charset="0"/>
              </a:rPr>
              <a:t> test</a:t>
            </a:r>
          </a:p>
          <a:p>
            <a:endParaRPr lang="it-IT" dirty="0"/>
          </a:p>
        </p:txBody>
      </p:sp>
      <p:cxnSp>
        <p:nvCxnSpPr>
          <p:cNvPr id="39" name="Connettore 2 38">
            <a:extLst>
              <a:ext uri="{FF2B5EF4-FFF2-40B4-BE49-F238E27FC236}">
                <a16:creationId xmlns:a16="http://schemas.microsoft.com/office/drawing/2014/main" id="{F58256D4-7C6C-B916-65C3-BA47F52BC69E}"/>
              </a:ext>
            </a:extLst>
          </p:cNvPr>
          <p:cNvCxnSpPr>
            <a:cxnSpLocks/>
          </p:cNvCxnSpPr>
          <p:nvPr/>
        </p:nvCxnSpPr>
        <p:spPr>
          <a:xfrm>
            <a:off x="4006211" y="5614525"/>
            <a:ext cx="3574473" cy="0"/>
          </a:xfrm>
          <a:prstGeom prst="straightConnector1">
            <a:avLst/>
          </a:prstGeom>
          <a:ln w="19050" cap="flat" cmpd="sng" algn="ctr">
            <a:solidFill>
              <a:schemeClr val="accent2">
                <a:lumMod val="5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Rettangolo con angoli arrotondati 39">
            <a:extLst>
              <a:ext uri="{FF2B5EF4-FFF2-40B4-BE49-F238E27FC236}">
                <a16:creationId xmlns:a16="http://schemas.microsoft.com/office/drawing/2014/main" id="{F546CC9E-1345-A8B8-8E70-995E12817840}"/>
              </a:ext>
            </a:extLst>
          </p:cNvPr>
          <p:cNvSpPr/>
          <p:nvPr/>
        </p:nvSpPr>
        <p:spPr>
          <a:xfrm>
            <a:off x="5221609" y="5327571"/>
            <a:ext cx="1044112" cy="54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41" name="CasellaDiTesto 40">
            <a:extLst>
              <a:ext uri="{FF2B5EF4-FFF2-40B4-BE49-F238E27FC236}">
                <a16:creationId xmlns:a16="http://schemas.microsoft.com/office/drawing/2014/main" id="{24F4F6D8-7643-19CF-6147-C3DFC8D23D76}"/>
              </a:ext>
            </a:extLst>
          </p:cNvPr>
          <p:cNvSpPr txBox="1"/>
          <p:nvPr/>
        </p:nvSpPr>
        <p:spPr>
          <a:xfrm>
            <a:off x="5308222" y="5380415"/>
            <a:ext cx="913501" cy="400110"/>
          </a:xfrm>
          <a:prstGeom prst="rect">
            <a:avLst/>
          </a:prstGeom>
          <a:noFill/>
        </p:spPr>
        <p:txBody>
          <a:bodyPr wrap="square" rtlCol="0">
            <a:spAutoFit/>
          </a:bodyPr>
          <a:lstStyle/>
          <a:p>
            <a:r>
              <a:rPr lang="it-IT" sz="2000" b="1" dirty="0">
                <a:latin typeface="Calibri" panose="020F0502020204030204" pitchFamily="34" charset="0"/>
                <a:ea typeface="Calibri" panose="020F0502020204030204" pitchFamily="34" charset="0"/>
                <a:cs typeface="Calibri" panose="020F0502020204030204" pitchFamily="34" charset="0"/>
              </a:rPr>
              <a:t>NCCP</a:t>
            </a:r>
          </a:p>
        </p:txBody>
      </p:sp>
      <p:sp>
        <p:nvSpPr>
          <p:cNvPr id="3" name="Titolo 1">
            <a:extLst>
              <a:ext uri="{FF2B5EF4-FFF2-40B4-BE49-F238E27FC236}">
                <a16:creationId xmlns:a16="http://schemas.microsoft.com/office/drawing/2014/main" id="{C6CAC35A-4703-60BF-8763-AB6F4F478AA9}"/>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32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Endotypes</a:t>
            </a: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 and treatment</a:t>
            </a:r>
          </a:p>
        </p:txBody>
      </p:sp>
    </p:spTree>
    <p:extLst>
      <p:ext uri="{BB962C8B-B14F-4D97-AF65-F5344CB8AC3E}">
        <p14:creationId xmlns:p14="http://schemas.microsoft.com/office/powerpoint/2010/main" val="137617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794DBC5B-40A7-C2A1-5D8E-2F0540562567}"/>
              </a:ext>
            </a:extLst>
          </p:cNvPr>
          <p:cNvSpPr>
            <a:spLocks noGrp="1"/>
          </p:cNvSpPr>
          <p:nvPr>
            <p:ph sz="half" idx="4294967295"/>
          </p:nvPr>
        </p:nvSpPr>
        <p:spPr>
          <a:xfrm>
            <a:off x="0" y="1825625"/>
            <a:ext cx="5181600" cy="4351338"/>
          </a:xfrm>
        </p:spPr>
        <p:txBody>
          <a:bodyPr>
            <a:normAutofit/>
          </a:bodyPr>
          <a:lstStyle/>
          <a:p>
            <a:r>
              <a:rPr lang="it-IT" sz="2400" dirty="0" err="1">
                <a:latin typeface="Calibri" panose="020F0502020204030204" pitchFamily="34" charset="0"/>
                <a:ea typeface="Calibri" panose="020F0502020204030204" pitchFamily="34" charset="0"/>
                <a:cs typeface="Calibri" panose="020F0502020204030204" pitchFamily="34" charset="0"/>
              </a:rPr>
              <a:t>Demographic</a:t>
            </a:r>
            <a:r>
              <a:rPr lang="it-IT" sz="2400" dirty="0">
                <a:latin typeface="Calibri" panose="020F0502020204030204" pitchFamily="34" charset="0"/>
                <a:ea typeface="Calibri" panose="020F0502020204030204" pitchFamily="34" charset="0"/>
                <a:cs typeface="Calibri" panose="020F0502020204030204" pitchFamily="34" charset="0"/>
              </a:rPr>
              <a:t> data </a:t>
            </a:r>
          </a:p>
          <a:p>
            <a:pPr marL="0" indent="0">
              <a:buNone/>
            </a:pPr>
            <a:endParaRPr lang="it-IT"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2400" dirty="0">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Median</a:t>
            </a:r>
            <a:r>
              <a:rPr lang="it-IT" sz="2000" dirty="0">
                <a:latin typeface="Calibri" panose="020F0502020204030204" pitchFamily="34" charset="0"/>
                <a:ea typeface="Calibri" panose="020F0502020204030204" pitchFamily="34" charset="0"/>
                <a:cs typeface="Calibri" panose="020F0502020204030204" pitchFamily="34" charset="0"/>
              </a:rPr>
              <a:t> age: 61yrs </a:t>
            </a:r>
            <a:r>
              <a:rPr lang="it-IT"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(range: 36–82)</a:t>
            </a:r>
            <a:endParaRPr lang="it-IT"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it-IT" sz="3200" b="1" dirty="0">
                <a:solidFill>
                  <a:srgbClr val="F5B7D0"/>
                </a:solidFill>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128</a:t>
            </a:r>
            <a:r>
              <a:rPr lang="it-IT" sz="3200" b="1" dirty="0">
                <a:solidFill>
                  <a:srgbClr val="F5B7D0"/>
                </a:solidFill>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Women: </a:t>
            </a:r>
            <a:r>
              <a:rPr lang="it-IT" sz="2000" b="1" dirty="0">
                <a:latin typeface="Calibri" panose="020F0502020204030204" pitchFamily="34" charset="0"/>
                <a:ea typeface="Calibri" panose="020F0502020204030204" pitchFamily="34" charset="0"/>
                <a:cs typeface="Calibri" panose="020F0502020204030204" pitchFamily="34" charset="0"/>
              </a:rPr>
              <a:t>60,1%</a:t>
            </a:r>
          </a:p>
          <a:p>
            <a:pPr marL="0" indent="0" algn="just">
              <a:buNone/>
            </a:pPr>
            <a:r>
              <a:rPr lang="it-IT" sz="32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85</a:t>
            </a:r>
            <a:r>
              <a:rPr lang="it-IT" sz="2000" b="1" dirty="0">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Men: </a:t>
            </a:r>
            <a:r>
              <a:rPr lang="it-IT" sz="2000" b="1" dirty="0">
                <a:latin typeface="Calibri" panose="020F0502020204030204" pitchFamily="34" charset="0"/>
                <a:ea typeface="Calibri" panose="020F0502020204030204" pitchFamily="34" charset="0"/>
                <a:cs typeface="Calibri" panose="020F0502020204030204" pitchFamily="34" charset="0"/>
              </a:rPr>
              <a:t>39,9%</a:t>
            </a:r>
          </a:p>
          <a:p>
            <a:endParaRPr lang="it-IT"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Segnaposto contenuto 5">
            <a:extLst>
              <a:ext uri="{FF2B5EF4-FFF2-40B4-BE49-F238E27FC236}">
                <a16:creationId xmlns:a16="http://schemas.microsoft.com/office/drawing/2014/main" id="{62286F8E-BA87-CE0F-973A-DCDBAF4F804E}"/>
              </a:ext>
            </a:extLst>
          </p:cNvPr>
          <p:cNvSpPr>
            <a:spLocks noGrp="1"/>
          </p:cNvSpPr>
          <p:nvPr>
            <p:ph sz="half" idx="4294967295"/>
          </p:nvPr>
        </p:nvSpPr>
        <p:spPr>
          <a:xfrm>
            <a:off x="7010400" y="1825625"/>
            <a:ext cx="5181600" cy="4351338"/>
          </a:xfrm>
        </p:spPr>
        <p:txBody>
          <a:bodyPr>
            <a:normAutofit/>
          </a:bodyPr>
          <a:lstStyle/>
          <a:p>
            <a:r>
              <a:rPr lang="it-IT" sz="2400" dirty="0" err="1">
                <a:latin typeface="Calibri" panose="020F0502020204030204" pitchFamily="34" charset="0"/>
                <a:ea typeface="Calibri" panose="020F0502020204030204" pitchFamily="34" charset="0"/>
                <a:cs typeface="Calibri" panose="020F0502020204030204" pitchFamily="34" charset="0"/>
              </a:rPr>
              <a:t>Cardiovascular</a:t>
            </a:r>
            <a:r>
              <a:rPr lang="it-IT" sz="2400" dirty="0">
                <a:latin typeface="Calibri" panose="020F0502020204030204" pitchFamily="34" charset="0"/>
                <a:ea typeface="Calibri" panose="020F0502020204030204" pitchFamily="34" charset="0"/>
                <a:cs typeface="Calibri" panose="020F0502020204030204" pitchFamily="34" charset="0"/>
              </a:rPr>
              <a:t> risk </a:t>
            </a:r>
            <a:r>
              <a:rPr lang="it-IT" sz="2400" dirty="0" err="1">
                <a:latin typeface="Calibri" panose="020F0502020204030204" pitchFamily="34" charset="0"/>
                <a:ea typeface="Calibri" panose="020F0502020204030204" pitchFamily="34" charset="0"/>
                <a:cs typeface="Calibri" panose="020F0502020204030204" pitchFamily="34" charset="0"/>
              </a:rPr>
              <a:t>factors</a:t>
            </a:r>
            <a:r>
              <a:rPr lang="it-IT" sz="24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it-IT"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2000" dirty="0" err="1">
                <a:latin typeface="Calibri" panose="020F0502020204030204" pitchFamily="34" charset="0"/>
                <a:ea typeface="Calibri" panose="020F0502020204030204" pitchFamily="34" charset="0"/>
                <a:cs typeface="Calibri" panose="020F0502020204030204" pitchFamily="34" charset="0"/>
              </a:rPr>
              <a:t>Hypertension</a:t>
            </a:r>
            <a:r>
              <a:rPr lang="it-IT" sz="2000" dirty="0">
                <a:latin typeface="Calibri" panose="020F0502020204030204" pitchFamily="34" charset="0"/>
                <a:ea typeface="Calibri" panose="020F0502020204030204" pitchFamily="34" charset="0"/>
                <a:cs typeface="Calibri" panose="020F0502020204030204" pitchFamily="34" charset="0"/>
              </a:rPr>
              <a:t>  63,8%  </a:t>
            </a:r>
          </a:p>
          <a:p>
            <a:pPr marL="0" indent="0">
              <a:buNone/>
            </a:pPr>
            <a:r>
              <a:rPr lang="it-IT" sz="2000" dirty="0" err="1">
                <a:latin typeface="Calibri" panose="020F0502020204030204" pitchFamily="34" charset="0"/>
                <a:ea typeface="Calibri" panose="020F0502020204030204" pitchFamily="34" charset="0"/>
                <a:cs typeface="Calibri" panose="020F0502020204030204" pitchFamily="34" charset="0"/>
              </a:rPr>
              <a:t>Dyslipidemia</a:t>
            </a:r>
            <a:r>
              <a:rPr lang="it-IT" sz="2000" dirty="0">
                <a:latin typeface="Calibri" panose="020F0502020204030204" pitchFamily="34" charset="0"/>
                <a:ea typeface="Calibri" panose="020F0502020204030204" pitchFamily="34" charset="0"/>
                <a:cs typeface="Calibri" panose="020F0502020204030204" pitchFamily="34" charset="0"/>
              </a:rPr>
              <a:t>  70,4%  </a:t>
            </a:r>
          </a:p>
          <a:p>
            <a:pPr marL="0" indent="0">
              <a:buNone/>
            </a:pPr>
            <a:r>
              <a:rPr lang="it-IT" sz="2000" dirty="0" err="1">
                <a:latin typeface="Calibri" panose="020F0502020204030204" pitchFamily="34" charset="0"/>
                <a:ea typeface="Calibri" panose="020F0502020204030204" pitchFamily="34" charset="0"/>
                <a:cs typeface="Calibri" panose="020F0502020204030204" pitchFamily="34" charset="0"/>
              </a:rPr>
              <a:t>Diabetes</a:t>
            </a: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mellitus</a:t>
            </a:r>
            <a:r>
              <a:rPr lang="it-IT" sz="2000" dirty="0">
                <a:latin typeface="Calibri" panose="020F0502020204030204" pitchFamily="34" charset="0"/>
                <a:ea typeface="Calibri" panose="020F0502020204030204" pitchFamily="34" charset="0"/>
                <a:cs typeface="Calibri" panose="020F0502020204030204" pitchFamily="34" charset="0"/>
              </a:rPr>
              <a:t>  15,5%  </a:t>
            </a:r>
          </a:p>
          <a:p>
            <a:pPr marL="0" indent="0">
              <a:buNone/>
            </a:pPr>
            <a:r>
              <a:rPr lang="it-IT" sz="2000" dirty="0">
                <a:latin typeface="Calibri" panose="020F0502020204030204" pitchFamily="34" charset="0"/>
                <a:ea typeface="Calibri" panose="020F0502020204030204" pitchFamily="34" charset="0"/>
                <a:cs typeface="Calibri" panose="020F0502020204030204" pitchFamily="34" charset="0"/>
              </a:rPr>
              <a:t>BMI </a:t>
            </a:r>
            <a:r>
              <a:rPr lang="it-IT" sz="2000" dirty="0" err="1">
                <a:latin typeface="Calibri" panose="020F0502020204030204" pitchFamily="34" charset="0"/>
                <a:ea typeface="Calibri" panose="020F0502020204030204" pitchFamily="34" charset="0"/>
                <a:cs typeface="Calibri" panose="020F0502020204030204" pitchFamily="34" charset="0"/>
              </a:rPr>
              <a:t>median</a:t>
            </a:r>
            <a:r>
              <a:rPr lang="it-IT" sz="2000" dirty="0">
                <a:latin typeface="Calibri" panose="020F0502020204030204" pitchFamily="34" charset="0"/>
                <a:ea typeface="Calibri" panose="020F0502020204030204" pitchFamily="34" charset="0"/>
                <a:cs typeface="Calibri" panose="020F0502020204030204" pitchFamily="34" charset="0"/>
              </a:rPr>
              <a:t>  26.3 kg/m²  </a:t>
            </a:r>
          </a:p>
          <a:p>
            <a:pPr marL="0" indent="0">
              <a:buNone/>
            </a:pPr>
            <a:r>
              <a:rPr lang="it-IT" sz="2000" b="1" dirty="0">
                <a:latin typeface="Calibri" panose="020F0502020204030204" pitchFamily="34" charset="0"/>
                <a:ea typeface="Calibri" panose="020F0502020204030204" pitchFamily="34" charset="0"/>
                <a:cs typeface="Calibri" panose="020F0502020204030204" pitchFamily="34" charset="0"/>
              </a:rPr>
              <a:t>Smoking</a:t>
            </a: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current</a:t>
            </a:r>
            <a:r>
              <a:rPr lang="it-IT" sz="2000" dirty="0">
                <a:latin typeface="Calibri" panose="020F0502020204030204" pitchFamily="34" charset="0"/>
                <a:ea typeface="Calibri" panose="020F0502020204030204" pitchFamily="34" charset="0"/>
                <a:cs typeface="Calibri" panose="020F0502020204030204" pitchFamily="34" charset="0"/>
              </a:rPr>
              <a:t> 32,9% vs 15,6%</a:t>
            </a:r>
          </a:p>
          <a:p>
            <a:pPr marL="0" indent="0">
              <a:buNone/>
            </a:pPr>
            <a:r>
              <a:rPr lang="it-IT" sz="2000" b="1" dirty="0">
                <a:solidFill>
                  <a:srgbClr val="F5B7D0"/>
                </a:solidFill>
                <a:latin typeface="Calibri" panose="020F0502020204030204" pitchFamily="34" charset="0"/>
                <a:ea typeface="Calibri" panose="020F0502020204030204" pitchFamily="34" charset="0"/>
                <a:cs typeface="Calibri" panose="020F0502020204030204" pitchFamily="34" charset="0"/>
              </a:rPr>
              <a:t>                          ♀️ </a:t>
            </a:r>
            <a:r>
              <a:rPr lang="it-IT" sz="2000" dirty="0" err="1">
                <a:latin typeface="Calibri" panose="020F0502020204030204" pitchFamily="34" charset="0"/>
                <a:ea typeface="Calibri" panose="020F0502020204030204" pitchFamily="34" charset="0"/>
                <a:cs typeface="Calibri" panose="020F0502020204030204" pitchFamily="34" charset="0"/>
              </a:rPr>
              <a:t>former</a:t>
            </a:r>
            <a:r>
              <a:rPr lang="it-IT" sz="2000" dirty="0">
                <a:latin typeface="Calibri" panose="020F0502020204030204" pitchFamily="34" charset="0"/>
                <a:ea typeface="Calibri" panose="020F0502020204030204" pitchFamily="34" charset="0"/>
                <a:cs typeface="Calibri" panose="020F0502020204030204" pitchFamily="34" charset="0"/>
              </a:rPr>
              <a:t>  68,8% vs 44,7%</a:t>
            </a:r>
          </a:p>
        </p:txBody>
      </p:sp>
      <p:graphicFrame>
        <p:nvGraphicFramePr>
          <p:cNvPr id="7" name="Grafico 6">
            <a:extLst>
              <a:ext uri="{FF2B5EF4-FFF2-40B4-BE49-F238E27FC236}">
                <a16:creationId xmlns:a16="http://schemas.microsoft.com/office/drawing/2014/main" id="{1EBDDA4E-6560-B179-E5E9-5BC6F2125BF8}"/>
              </a:ext>
            </a:extLst>
          </p:cNvPr>
          <p:cNvGraphicFramePr/>
          <p:nvPr>
            <p:extLst>
              <p:ext uri="{D42A27DB-BD31-4B8C-83A1-F6EECF244321}">
                <p14:modId xmlns:p14="http://schemas.microsoft.com/office/powerpoint/2010/main" val="188986464"/>
              </p:ext>
            </p:extLst>
          </p:nvPr>
        </p:nvGraphicFramePr>
        <p:xfrm>
          <a:off x="3429000" y="3639054"/>
          <a:ext cx="2041235"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olo 1">
            <a:extLst>
              <a:ext uri="{FF2B5EF4-FFF2-40B4-BE49-F238E27FC236}">
                <a16:creationId xmlns:a16="http://schemas.microsoft.com/office/drawing/2014/main" id="{1819EC5E-9AF2-3DF3-E073-FD6A1F23CE3D}"/>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Study </a:t>
            </a:r>
            <a:r>
              <a:rPr lang="it-IT" sz="32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population</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03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7AF051-FB06-C2FC-CFC7-A8E2DC5F163B}"/>
              </a:ext>
            </a:extLst>
          </p:cNvPr>
          <p:cNvSpPr>
            <a:spLocks noGrp="1"/>
          </p:cNvSpPr>
          <p:nvPr>
            <p:ph sz="half" idx="4294967295"/>
          </p:nvPr>
        </p:nvSpPr>
        <p:spPr>
          <a:xfrm>
            <a:off x="0" y="2320925"/>
            <a:ext cx="7899400" cy="4351338"/>
          </a:xfrm>
        </p:spPr>
        <p:txBody>
          <a:bodyPr>
            <a:normAutofit/>
          </a:bodyPr>
          <a:lstStyle/>
          <a:p>
            <a:pPr marL="0" indent="0">
              <a:buNone/>
            </a:pPr>
            <a:endParaRPr lang="it-IT" sz="2000" b="1" dirty="0">
              <a:solidFill>
                <a:srgbClr val="F5B7D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2000" b="1" dirty="0">
              <a:solidFill>
                <a:srgbClr val="F5B7D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it-IT" sz="2000" b="1" dirty="0">
                <a:solidFill>
                  <a:srgbClr val="F5B7D0"/>
                </a:solidFill>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a:t>
            </a:r>
            <a:r>
              <a:rPr lang="it-IT" sz="20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Gender </a:t>
            </a:r>
            <a:r>
              <a:rPr lang="it-IT" sz="20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distribution</a:t>
            </a:r>
            <a:r>
              <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similar</a:t>
            </a:r>
            <a:r>
              <a:rPr lang="it-IT"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across</a:t>
            </a:r>
            <a:r>
              <a:rPr lang="it-IT"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centers</a:t>
            </a:r>
          </a:p>
          <a:p>
            <a:pPr marL="0" indent="0" algn="just">
              <a:buNone/>
            </a:pPr>
            <a:r>
              <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2000" b="1" i="0" u="none" strike="noStrike"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Median</a:t>
            </a:r>
            <a:r>
              <a:rPr lang="it-IT" sz="2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age</a:t>
            </a:r>
            <a:r>
              <a:rPr lang="it-IT" sz="2000"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it-IT" sz="20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higher</a:t>
            </a:r>
            <a:r>
              <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Central </a:t>
            </a:r>
            <a:r>
              <a:rPr lang="it-IT" sz="20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Italy</a:t>
            </a:r>
            <a:r>
              <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2000" i="1"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0.007)</a:t>
            </a:r>
          </a:p>
          <a:p>
            <a:pPr marL="0" indent="0" algn="just">
              <a:buNone/>
            </a:pPr>
            <a:r>
              <a:rPr lang="it-IT" sz="20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it-IT" sz="2000" b="1"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Hypertension</a:t>
            </a:r>
            <a:r>
              <a:rPr lang="it-IT" sz="20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more </a:t>
            </a:r>
            <a:r>
              <a:rPr lang="it-IT" sz="2000" dirty="0" err="1">
                <a:latin typeface="Calibri" panose="020F0502020204030204" pitchFamily="34" charset="0"/>
                <a:ea typeface="Calibri" panose="020F0502020204030204" pitchFamily="34" charset="0"/>
                <a:cs typeface="Calibri" panose="020F0502020204030204" pitchFamily="34" charset="0"/>
              </a:rPr>
              <a:t>frequent</a:t>
            </a:r>
            <a:r>
              <a:rPr lang="it-IT" sz="2000" dirty="0">
                <a:latin typeface="Calibri" panose="020F0502020204030204" pitchFamily="34" charset="0"/>
                <a:ea typeface="Calibri" panose="020F0502020204030204" pitchFamily="34" charset="0"/>
                <a:cs typeface="Calibri" panose="020F0502020204030204" pitchFamily="34" charset="0"/>
              </a:rPr>
              <a:t> in South (</a:t>
            </a:r>
            <a:r>
              <a:rPr lang="it-IT" sz="2000" i="1" dirty="0" err="1">
                <a:latin typeface="Calibri" panose="020F0502020204030204" pitchFamily="34" charset="0"/>
                <a:ea typeface="Calibri" panose="020F0502020204030204" pitchFamily="34" charset="0"/>
                <a:cs typeface="Calibri" panose="020F0502020204030204" pitchFamily="34" charset="0"/>
              </a:rPr>
              <a:t>p</a:t>
            </a:r>
            <a:r>
              <a:rPr lang="it-IT" sz="2000" dirty="0">
                <a:latin typeface="Calibri" panose="020F0502020204030204" pitchFamily="34" charset="0"/>
                <a:ea typeface="Calibri" panose="020F0502020204030204" pitchFamily="34" charset="0"/>
                <a:cs typeface="Calibri" panose="020F0502020204030204" pitchFamily="34" charset="0"/>
              </a:rPr>
              <a:t> &lt; 0.001)</a:t>
            </a:r>
          </a:p>
          <a:p>
            <a:pPr marL="0" indent="0" algn="just">
              <a:buNone/>
            </a:pP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b="1"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Dyslipidemia</a:t>
            </a: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also</a:t>
            </a: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higher</a:t>
            </a:r>
            <a:r>
              <a:rPr lang="it-IT" sz="2000" dirty="0">
                <a:latin typeface="Calibri" panose="020F0502020204030204" pitchFamily="34" charset="0"/>
                <a:ea typeface="Calibri" panose="020F0502020204030204" pitchFamily="34" charset="0"/>
                <a:cs typeface="Calibri" panose="020F0502020204030204" pitchFamily="34" charset="0"/>
              </a:rPr>
              <a:t> in South (</a:t>
            </a:r>
            <a:r>
              <a:rPr lang="it-IT" sz="2000" i="1" dirty="0" err="1">
                <a:latin typeface="Calibri" panose="020F0502020204030204" pitchFamily="34" charset="0"/>
                <a:ea typeface="Calibri" panose="020F0502020204030204" pitchFamily="34" charset="0"/>
                <a:cs typeface="Calibri" panose="020F0502020204030204" pitchFamily="34" charset="0"/>
              </a:rPr>
              <a:t>p</a:t>
            </a:r>
            <a:r>
              <a:rPr lang="it-IT" sz="2000" dirty="0">
                <a:latin typeface="Calibri" panose="020F0502020204030204" pitchFamily="34" charset="0"/>
                <a:ea typeface="Calibri" panose="020F0502020204030204" pitchFamily="34" charset="0"/>
                <a:cs typeface="Calibri" panose="020F0502020204030204" pitchFamily="34" charset="0"/>
              </a:rPr>
              <a:t> = 0.035)</a:t>
            </a:r>
          </a:p>
          <a:p>
            <a:pPr marL="0" indent="0">
              <a:buNone/>
            </a:pPr>
            <a:endParaRPr lang="it-IT"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Segnaposto contenuto 5">
            <a:extLst>
              <a:ext uri="{FF2B5EF4-FFF2-40B4-BE49-F238E27FC236}">
                <a16:creationId xmlns:a16="http://schemas.microsoft.com/office/drawing/2014/main" id="{21220C85-B720-EA1E-F999-8392DCD6D5C0}"/>
              </a:ext>
            </a:extLst>
          </p:cNvPr>
          <p:cNvPicPr>
            <a:picLocks noGrp="1" noChangeAspect="1"/>
          </p:cNvPicPr>
          <p:nvPr>
            <p:ph sz="half" idx="4294967295"/>
          </p:nvPr>
        </p:nvPicPr>
        <p:blipFill>
          <a:blip r:embed="rId3"/>
          <a:stretch>
            <a:fillRect/>
          </a:stretch>
        </p:blipFill>
        <p:spPr>
          <a:xfrm>
            <a:off x="8569325" y="1825625"/>
            <a:ext cx="3622675" cy="4351338"/>
          </a:xfrm>
          <a:prstGeom prst="rect">
            <a:avLst/>
          </a:prstGeom>
        </p:spPr>
      </p:pic>
      <p:pic>
        <p:nvPicPr>
          <p:cNvPr id="8" name="Immagine 7" descr="Immagine che contiene simbolo, logo, Elementi grafici, design&#10;&#10;Descrizione generata automaticamente">
            <a:extLst>
              <a:ext uri="{FF2B5EF4-FFF2-40B4-BE49-F238E27FC236}">
                <a16:creationId xmlns:a16="http://schemas.microsoft.com/office/drawing/2014/main" id="{A10A4A69-F197-2DB9-C942-BD6A64BFFAB0}"/>
              </a:ext>
            </a:extLst>
          </p:cNvPr>
          <p:cNvPicPr>
            <a:picLocks noChangeAspect="1"/>
          </p:cNvPicPr>
          <p:nvPr/>
        </p:nvPicPr>
        <p:blipFill>
          <a:blip r:embed="rId4"/>
          <a:stretch>
            <a:fillRect/>
          </a:stretch>
        </p:blipFill>
        <p:spPr>
          <a:xfrm>
            <a:off x="9091336" y="3551781"/>
            <a:ext cx="441428" cy="360000"/>
          </a:xfrm>
          <a:prstGeom prst="rect">
            <a:avLst/>
          </a:prstGeom>
        </p:spPr>
      </p:pic>
      <p:sp>
        <p:nvSpPr>
          <p:cNvPr id="9" name="CasellaDiTesto 8">
            <a:extLst>
              <a:ext uri="{FF2B5EF4-FFF2-40B4-BE49-F238E27FC236}">
                <a16:creationId xmlns:a16="http://schemas.microsoft.com/office/drawing/2014/main" id="{DC83E45A-7455-30B7-0DB3-5180B13EEF4D}"/>
              </a:ext>
            </a:extLst>
          </p:cNvPr>
          <p:cNvSpPr txBox="1"/>
          <p:nvPr/>
        </p:nvSpPr>
        <p:spPr>
          <a:xfrm>
            <a:off x="9517361" y="3244334"/>
            <a:ext cx="1534805" cy="369332"/>
          </a:xfrm>
          <a:prstGeom prst="rect">
            <a:avLst/>
          </a:prstGeom>
          <a:solidFill>
            <a:schemeClr val="accent2">
              <a:lumMod val="20000"/>
              <a:lumOff val="80000"/>
            </a:schemeClr>
          </a:solidFill>
          <a:ln>
            <a:noFill/>
          </a:ln>
        </p:spPr>
        <p:txBody>
          <a:bodyPr wrap="square" rtlCol="0">
            <a:spAutoFit/>
          </a:bodyPr>
          <a:lstStyle/>
          <a:p>
            <a:r>
              <a:rPr lang="it-IT" dirty="0">
                <a:latin typeface="Times New Roman" panose="02020603050405020304" pitchFamily="18" charset="0"/>
                <a:cs typeface="Times New Roman" panose="02020603050405020304" pitchFamily="18" charset="0"/>
              </a:rPr>
              <a:t>65 vs 59.5 </a:t>
            </a:r>
            <a:r>
              <a:rPr lang="it-IT" dirty="0" err="1">
                <a:latin typeface="Times New Roman" panose="02020603050405020304" pitchFamily="18" charset="0"/>
                <a:cs typeface="Times New Roman" panose="02020603050405020304" pitchFamily="18" charset="0"/>
              </a:rPr>
              <a:t>yrs</a:t>
            </a:r>
            <a:endParaRPr lang="it-IT" dirty="0">
              <a:latin typeface="Times New Roman" panose="02020603050405020304" pitchFamily="18" charset="0"/>
              <a:cs typeface="Times New Roman" panose="02020603050405020304" pitchFamily="18" charset="0"/>
            </a:endParaRPr>
          </a:p>
        </p:txBody>
      </p:sp>
      <p:pic>
        <p:nvPicPr>
          <p:cNvPr id="10" name="Immagine 9" descr="Immagine che contiene simbolo, Rettangolo, logo, design&#10;&#10;Descrizione generata automaticamente">
            <a:extLst>
              <a:ext uri="{FF2B5EF4-FFF2-40B4-BE49-F238E27FC236}">
                <a16:creationId xmlns:a16="http://schemas.microsoft.com/office/drawing/2014/main" id="{3B325030-D8A3-3901-1959-3A513884783D}"/>
              </a:ext>
            </a:extLst>
          </p:cNvPr>
          <p:cNvPicPr>
            <a:picLocks noChangeAspect="1"/>
          </p:cNvPicPr>
          <p:nvPr/>
        </p:nvPicPr>
        <p:blipFill>
          <a:blip r:embed="rId5"/>
          <a:stretch>
            <a:fillRect/>
          </a:stretch>
        </p:blipFill>
        <p:spPr>
          <a:xfrm>
            <a:off x="9826580" y="4113927"/>
            <a:ext cx="458183" cy="360000"/>
          </a:xfrm>
          <a:prstGeom prst="rect">
            <a:avLst/>
          </a:prstGeom>
        </p:spPr>
      </p:pic>
      <p:sp>
        <p:nvSpPr>
          <p:cNvPr id="11" name="CasellaDiTesto 10">
            <a:extLst>
              <a:ext uri="{FF2B5EF4-FFF2-40B4-BE49-F238E27FC236}">
                <a16:creationId xmlns:a16="http://schemas.microsoft.com/office/drawing/2014/main" id="{6EF581DF-B39E-CCF4-DB3C-A5C3583A0E20}"/>
              </a:ext>
            </a:extLst>
          </p:cNvPr>
          <p:cNvSpPr txBox="1"/>
          <p:nvPr/>
        </p:nvSpPr>
        <p:spPr>
          <a:xfrm>
            <a:off x="10284763" y="3816628"/>
            <a:ext cx="762001" cy="369332"/>
          </a:xfrm>
          <a:prstGeom prst="rect">
            <a:avLst/>
          </a:prstGeom>
          <a:solidFill>
            <a:schemeClr val="accent6">
              <a:lumMod val="20000"/>
              <a:lumOff val="80000"/>
            </a:schemeClr>
          </a:solidFill>
        </p:spPr>
        <p:txBody>
          <a:bodyPr wrap="square" rtlCol="0">
            <a:spAutoFit/>
          </a:bodyPr>
          <a:lstStyle/>
          <a:p>
            <a:r>
              <a:rPr lang="it-IT" dirty="0"/>
              <a:t>83,9%</a:t>
            </a:r>
          </a:p>
        </p:txBody>
      </p:sp>
      <p:sp>
        <p:nvSpPr>
          <p:cNvPr id="5" name="Titolo 1">
            <a:extLst>
              <a:ext uri="{FF2B5EF4-FFF2-40B4-BE49-F238E27FC236}">
                <a16:creationId xmlns:a16="http://schemas.microsoft.com/office/drawing/2014/main" id="{288F2909-BE87-BE23-94B6-AB442E379637}"/>
              </a:ext>
            </a:extLst>
          </p:cNvPr>
          <p:cNvSpPr txBox="1">
            <a:spLocks/>
          </p:cNvSpPr>
          <p:nvPr/>
        </p:nvSpPr>
        <p:spPr>
          <a:xfrm>
            <a:off x="1676400" y="181034"/>
            <a:ext cx="10515600" cy="61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Baseline differences across study centers</a:t>
            </a:r>
            <a:endParaRPr lang="it-IT" sz="32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053901"/>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6373</TotalTime>
  <Words>2710</Words>
  <Application>Microsoft Office PowerPoint</Application>
  <PresentationFormat>Widescreen</PresentationFormat>
  <Paragraphs>325</Paragraphs>
  <Slides>21</Slides>
  <Notes>19</Notes>
  <HiddenSlides>2</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Times New Roman</vt:lpstr>
      <vt:lpstr>Times Roman</vt:lpstr>
      <vt:lpstr>1_Tema di Office</vt:lpstr>
      <vt:lpstr>Presentazione standard di PowerPoint</vt:lpstr>
      <vt:lpstr>Presentazione standard di PowerPoint</vt:lpstr>
      <vt:lpstr>Presentazione standard di PowerPoint</vt:lpstr>
      <vt:lpstr>Study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Clinical and functional changes over-time</vt:lpstr>
      <vt:lpstr>Clinical and functional changes over-time</vt:lpstr>
      <vt:lpstr>Presentazione standard di PowerPoint</vt:lpstr>
      <vt:lpstr>Endotype-Based Differences </vt:lpstr>
      <vt:lpstr>Presentazione standard di PowerPoint</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 VITA-SALUTE SAN RAFFAELE FACOLTA’ DI MEDICINA E CHIRURGIA  Corso di Laurea Magistrale in Medicina e Chirurgia</dc:title>
  <dc:creator>GIANNETTI LUDOVICA</dc:creator>
  <cp:lastModifiedBy>Antonio Maria Leone</cp:lastModifiedBy>
  <cp:revision>25</cp:revision>
  <dcterms:created xsi:type="dcterms:W3CDTF">2025-06-10T22:10:12Z</dcterms:created>
  <dcterms:modified xsi:type="dcterms:W3CDTF">2025-08-21T14:48:16Z</dcterms:modified>
</cp:coreProperties>
</file>